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Trebuchet MS" charset="1" panose="020B0603020202020204"/>
      <p:regular r:id="rId69"/>
    </p:embeddedFont>
    <p:embeddedFont>
      <p:font typeface="Trebuchet MS Bold" charset="1" panose="020B0703020202020204"/>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1.xml" Type="http://schemas.openxmlformats.org/officeDocument/2006/relationships/notesSlide"/><Relationship Id="rId101" Target="notesSlides/notesSlide32.xml" Type="http://schemas.openxmlformats.org/officeDocument/2006/relationships/notesSlide"/><Relationship Id="rId102" Target="notesSlides/notesSlide33.xml" Type="http://schemas.openxmlformats.org/officeDocument/2006/relationships/notesSlide"/><Relationship Id="rId103" Target="notesSlides/notesSlide34.xml" Type="http://schemas.openxmlformats.org/officeDocument/2006/relationships/notesSlide"/><Relationship Id="rId104" Target="notesSlides/notesSlide35.xml" Type="http://schemas.openxmlformats.org/officeDocument/2006/relationships/notesSlide"/><Relationship Id="rId105" Target="notesSlides/notesSlide36.xml" Type="http://schemas.openxmlformats.org/officeDocument/2006/relationships/notesSlide"/><Relationship Id="rId106" Target="notesSlides/notesSlide37.xml" Type="http://schemas.openxmlformats.org/officeDocument/2006/relationships/notesSlide"/><Relationship Id="rId107" Target="notesSlides/notesSlide38.xml" Type="http://schemas.openxmlformats.org/officeDocument/2006/relationships/notesSlide"/><Relationship Id="rId108" Target="notesSlides/notesSlide39.xml" Type="http://schemas.openxmlformats.org/officeDocument/2006/relationships/notesSlide"/><Relationship Id="rId109" Target="notesSlides/notesSlide40.xml" Type="http://schemas.openxmlformats.org/officeDocument/2006/relationships/notesSlide"/><Relationship Id="rId11" Target="slides/slide6.xml" Type="http://schemas.openxmlformats.org/officeDocument/2006/relationships/slide"/><Relationship Id="rId110" Target="notesSlides/notesSlide41.xml" Type="http://schemas.openxmlformats.org/officeDocument/2006/relationships/notesSlide"/><Relationship Id="rId111" Target="notesSlides/notesSlide42.xml" Type="http://schemas.openxmlformats.org/officeDocument/2006/relationships/notesSlide"/><Relationship Id="rId112" Target="notesSlides/notesSlide43.xml" Type="http://schemas.openxmlformats.org/officeDocument/2006/relationships/notesSlide"/><Relationship Id="rId113" Target="notesSlides/notesSlide44.xml" Type="http://schemas.openxmlformats.org/officeDocument/2006/relationships/notesSlide"/><Relationship Id="rId114" Target="notesSlides/notesSlide45.xml" Type="http://schemas.openxmlformats.org/officeDocument/2006/relationships/notesSlide"/><Relationship Id="rId115" Target="notesSlides/notesSlide46.xml" Type="http://schemas.openxmlformats.org/officeDocument/2006/relationships/notesSlide"/><Relationship Id="rId116" Target="notesSlides/notesSlide47.xml" Type="http://schemas.openxmlformats.org/officeDocument/2006/relationships/notesSlide"/><Relationship Id="rId117" Target="notesSlides/notesSlide48.xml" Type="http://schemas.openxmlformats.org/officeDocument/2006/relationships/notesSlide"/><Relationship Id="rId118" Target="notesSlides/notesSlide49.xml" Type="http://schemas.openxmlformats.org/officeDocument/2006/relationships/notesSlide"/><Relationship Id="rId119" Target="notesSlides/notesSlide50.xml" Type="http://schemas.openxmlformats.org/officeDocument/2006/relationships/notesSlide"/><Relationship Id="rId12" Target="slides/slide7.xml" Type="http://schemas.openxmlformats.org/officeDocument/2006/relationships/slide"/><Relationship Id="rId120" Target="notesSlides/notesSlide51.xml" Type="http://schemas.openxmlformats.org/officeDocument/2006/relationships/notesSlide"/><Relationship Id="rId121" Target="notesSlides/notesSlide52.xml" Type="http://schemas.openxmlformats.org/officeDocument/2006/relationships/notesSlide"/><Relationship Id="rId122" Target="notesSlides/notesSlide53.xml" Type="http://schemas.openxmlformats.org/officeDocument/2006/relationships/notesSlide"/><Relationship Id="rId123" Target="notesSlides/notesSlide54.xml" Type="http://schemas.openxmlformats.org/officeDocument/2006/relationships/notesSlide"/><Relationship Id="rId124" Target="notesSlides/notesSlide55.xml" Type="http://schemas.openxmlformats.org/officeDocument/2006/relationships/notesSlide"/><Relationship Id="rId125" Target="notesSlides/notesSlide56.xml" Type="http://schemas.openxmlformats.org/officeDocument/2006/relationships/notesSlide"/><Relationship Id="rId126" Target="notesSlides/notesSlide57.xml" Type="http://schemas.openxmlformats.org/officeDocument/2006/relationships/notesSlide"/><Relationship Id="rId127" Target="notesSlides/notesSlide58.xml" Type="http://schemas.openxmlformats.org/officeDocument/2006/relationships/notesSlide"/><Relationship Id="rId128" Target="notesSlides/notesSlide59.xml" Type="http://schemas.openxmlformats.org/officeDocument/2006/relationships/notesSlide"/><Relationship Id="rId129" Target="notesSlides/notesSlide60.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74" Target="notesSlides/notesSlide5.xml" Type="http://schemas.openxmlformats.org/officeDocument/2006/relationships/notesSlide"/><Relationship Id="rId75" Target="notesSlides/notesSlide6.xml" Type="http://schemas.openxmlformats.org/officeDocument/2006/relationships/notesSlide"/><Relationship Id="rId76" Target="notesSlides/notesSlide7.xml" Type="http://schemas.openxmlformats.org/officeDocument/2006/relationships/notesSlide"/><Relationship Id="rId77" Target="notesSlides/notesSlide8.xml" Type="http://schemas.openxmlformats.org/officeDocument/2006/relationships/notesSlide"/><Relationship Id="rId78" Target="notesSlides/notesSlide9.xml" Type="http://schemas.openxmlformats.org/officeDocument/2006/relationships/notesSlide"/><Relationship Id="rId79" Target="notesSlides/notesSlide10.xml" Type="http://schemas.openxmlformats.org/officeDocument/2006/relationships/notesSlide"/><Relationship Id="rId8" Target="slides/slide3.xml" Type="http://schemas.openxmlformats.org/officeDocument/2006/relationships/slide"/><Relationship Id="rId80" Target="notesSlides/notesSlide11.xml" Type="http://schemas.openxmlformats.org/officeDocument/2006/relationships/notesSlide"/><Relationship Id="rId81" Target="notesSlides/notesSlide12.xml" Type="http://schemas.openxmlformats.org/officeDocument/2006/relationships/notesSlide"/><Relationship Id="rId82" Target="notesSlides/notesSlide13.xml" Type="http://schemas.openxmlformats.org/officeDocument/2006/relationships/notesSlide"/><Relationship Id="rId83" Target="notesSlides/notesSlide14.xml" Type="http://schemas.openxmlformats.org/officeDocument/2006/relationships/notesSlide"/><Relationship Id="rId84" Target="notesSlides/notesSlide15.xml" Type="http://schemas.openxmlformats.org/officeDocument/2006/relationships/notesSlide"/><Relationship Id="rId85" Target="notesSlides/notesSlide16.xml" Type="http://schemas.openxmlformats.org/officeDocument/2006/relationships/notesSlide"/><Relationship Id="rId86" Target="notesSlides/notesSlide17.xml" Type="http://schemas.openxmlformats.org/officeDocument/2006/relationships/notesSlide"/><Relationship Id="rId87" Target="notesSlides/notesSlide18.xml" Type="http://schemas.openxmlformats.org/officeDocument/2006/relationships/notesSlide"/><Relationship Id="rId88" Target="notesSlides/notesSlide19.xml" Type="http://schemas.openxmlformats.org/officeDocument/2006/relationships/notesSlide"/><Relationship Id="rId89" Target="notesSlides/notesSlide20.xml" Type="http://schemas.openxmlformats.org/officeDocument/2006/relationships/notesSlide"/><Relationship Id="rId9" Target="slides/slide4.xml" Type="http://schemas.openxmlformats.org/officeDocument/2006/relationships/slide"/><Relationship Id="rId90" Target="notesSlides/notesSlide21.xml" Type="http://schemas.openxmlformats.org/officeDocument/2006/relationships/notesSlide"/><Relationship Id="rId91" Target="notesSlides/notesSlide22.xml" Type="http://schemas.openxmlformats.org/officeDocument/2006/relationships/notesSlide"/><Relationship Id="rId92" Target="notesSlides/notesSlide23.xml" Type="http://schemas.openxmlformats.org/officeDocument/2006/relationships/notesSlide"/><Relationship Id="rId93" Target="notesSlides/notesSlide24.xml" Type="http://schemas.openxmlformats.org/officeDocument/2006/relationships/notesSlide"/><Relationship Id="rId94" Target="notesSlides/notesSlide25.xml" Type="http://schemas.openxmlformats.org/officeDocument/2006/relationships/notesSlide"/><Relationship Id="rId95" Target="notesSlides/notesSlide26.xml" Type="http://schemas.openxmlformats.org/officeDocument/2006/relationships/notesSlide"/><Relationship Id="rId96" Target="notesSlides/notesSlide27.xml" Type="http://schemas.openxmlformats.org/officeDocument/2006/relationships/notesSlide"/><Relationship Id="rId97" Target="notesSlides/notesSlide28.xml" Type="http://schemas.openxmlformats.org/officeDocument/2006/relationships/notesSlide"/><Relationship Id="rId98" Target="notesSlides/notesSlide29.xml" Type="http://schemas.openxmlformats.org/officeDocument/2006/relationships/notesSlide"/><Relationship Id="rId99" Target="notesSlides/notesSlide3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5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5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5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3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3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3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3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4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4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4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4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4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4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0.xml" Type="http://schemas.openxmlformats.org/officeDocument/2006/relationships/notesSlide"/><Relationship Id="rId3" Target="../media/image48.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4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 Id="rId3" Target="../media/image5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3.xml" Type="http://schemas.openxmlformats.org/officeDocument/2006/relationships/notesSlide"/><Relationship Id="rId3" Target="../media/image5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4.xml" Type="http://schemas.openxmlformats.org/officeDocument/2006/relationships/notesSlide"/><Relationship Id="rId3" Target="../media/image5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5.xml" Type="http://schemas.openxmlformats.org/officeDocument/2006/relationships/notesSlide"/><Relationship Id="rId3" Target="../media/image5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6.xml" Type="http://schemas.openxmlformats.org/officeDocument/2006/relationships/notesSlide"/><Relationship Id="rId3" Target="../media/image54.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7.xml" Type="http://schemas.openxmlformats.org/officeDocument/2006/relationships/notesSlide"/><Relationship Id="rId3" Target="../media/image5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8.xml" Type="http://schemas.openxmlformats.org/officeDocument/2006/relationships/notesSlid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9.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0.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1238534"/>
            <a:ext cx="18288000" cy="7802597"/>
            <a:chOff x="0" y="0"/>
            <a:chExt cx="24384000" cy="10403462"/>
          </a:xfrm>
        </p:grpSpPr>
        <p:sp>
          <p:nvSpPr>
            <p:cNvPr name="Freeform 21" id="21"/>
            <p:cNvSpPr/>
            <p:nvPr/>
          </p:nvSpPr>
          <p:spPr>
            <a:xfrm flipH="false" flipV="false" rot="0">
              <a:off x="0" y="0"/>
              <a:ext cx="24384000" cy="10403459"/>
            </a:xfrm>
            <a:custGeom>
              <a:avLst/>
              <a:gdLst/>
              <a:ahLst/>
              <a:cxnLst/>
              <a:rect r="r" b="b" t="t" l="l"/>
              <a:pathLst>
                <a:path h="10403459" w="24384000">
                  <a:moveTo>
                    <a:pt x="0" y="0"/>
                  </a:moveTo>
                  <a:lnTo>
                    <a:pt x="24384000" y="0"/>
                  </a:lnTo>
                  <a:lnTo>
                    <a:pt x="24384000" y="10403459"/>
                  </a:lnTo>
                  <a:lnTo>
                    <a:pt x="0" y="10403459"/>
                  </a:lnTo>
                  <a:close/>
                </a:path>
              </a:pathLst>
            </a:custGeom>
            <a:solidFill>
              <a:srgbClr val="2C3C43"/>
            </a:solidFill>
          </p:spPr>
        </p:sp>
      </p:grpSp>
      <p:grpSp>
        <p:nvGrpSpPr>
          <p:cNvPr name="Group 22" id="22"/>
          <p:cNvGrpSpPr/>
          <p:nvPr/>
        </p:nvGrpSpPr>
        <p:grpSpPr>
          <a:xfrm rot="0">
            <a:off x="-19050" y="1334544"/>
            <a:ext cx="1606162" cy="7616576"/>
            <a:chOff x="0" y="0"/>
            <a:chExt cx="2141550" cy="10155434"/>
          </a:xfrm>
        </p:grpSpPr>
        <p:sp>
          <p:nvSpPr>
            <p:cNvPr name="Freeform 23" id="23"/>
            <p:cNvSpPr/>
            <p:nvPr/>
          </p:nvSpPr>
          <p:spPr>
            <a:xfrm flipH="false" flipV="false" rot="0">
              <a:off x="0" y="0"/>
              <a:ext cx="2141601" cy="10155428"/>
            </a:xfrm>
            <a:custGeom>
              <a:avLst/>
              <a:gdLst/>
              <a:ahLst/>
              <a:cxnLst/>
              <a:rect r="r" b="b" t="t" l="l"/>
              <a:pathLst>
                <a:path h="10155428" w="2141601">
                  <a:moveTo>
                    <a:pt x="0" y="0"/>
                  </a:moveTo>
                  <a:lnTo>
                    <a:pt x="2141601" y="0"/>
                  </a:lnTo>
                  <a:lnTo>
                    <a:pt x="2141601" y="10155428"/>
                  </a:lnTo>
                  <a:lnTo>
                    <a:pt x="0" y="10155428"/>
                  </a:lnTo>
                  <a:close/>
                </a:path>
              </a:pathLst>
            </a:custGeom>
            <a:solidFill>
              <a:srgbClr val="90C226"/>
            </a:solidFill>
          </p:spPr>
        </p:sp>
      </p:grpSp>
      <p:grpSp>
        <p:nvGrpSpPr>
          <p:cNvPr name="Group 24" id="24"/>
          <p:cNvGrpSpPr/>
          <p:nvPr/>
        </p:nvGrpSpPr>
        <p:grpSpPr>
          <a:xfrm rot="5400000">
            <a:off x="-3547688" y="5095495"/>
            <a:ext cx="10287003" cy="96012"/>
            <a:chOff x="0" y="0"/>
            <a:chExt cx="13716004" cy="128016"/>
          </a:xfrm>
        </p:grpSpPr>
        <p:sp>
          <p:nvSpPr>
            <p:cNvPr name="Freeform 25" id="25"/>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26" id="26"/>
          <p:cNvGrpSpPr/>
          <p:nvPr/>
        </p:nvGrpSpPr>
        <p:grpSpPr>
          <a:xfrm rot="5400000">
            <a:off x="11487766" y="5095496"/>
            <a:ext cx="10287003" cy="96012"/>
            <a:chOff x="0" y="0"/>
            <a:chExt cx="13716004" cy="128016"/>
          </a:xfrm>
        </p:grpSpPr>
        <p:sp>
          <p:nvSpPr>
            <p:cNvPr name="Freeform 27" id="27"/>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28" id="28"/>
          <p:cNvGrpSpPr/>
          <p:nvPr/>
        </p:nvGrpSpPr>
        <p:grpSpPr>
          <a:xfrm rot="0">
            <a:off x="16679274" y="1344069"/>
            <a:ext cx="1606162" cy="7616576"/>
            <a:chOff x="0" y="0"/>
            <a:chExt cx="2141550" cy="10155434"/>
          </a:xfrm>
        </p:grpSpPr>
        <p:sp>
          <p:nvSpPr>
            <p:cNvPr name="Freeform 29" id="29"/>
            <p:cNvSpPr/>
            <p:nvPr/>
          </p:nvSpPr>
          <p:spPr>
            <a:xfrm flipH="false" flipV="false" rot="0">
              <a:off x="0" y="0"/>
              <a:ext cx="2141601" cy="10155428"/>
            </a:xfrm>
            <a:custGeom>
              <a:avLst/>
              <a:gdLst/>
              <a:ahLst/>
              <a:cxnLst/>
              <a:rect r="r" b="b" t="t" l="l"/>
              <a:pathLst>
                <a:path h="10155428" w="2141601">
                  <a:moveTo>
                    <a:pt x="0" y="0"/>
                  </a:moveTo>
                  <a:lnTo>
                    <a:pt x="2141601" y="0"/>
                  </a:lnTo>
                  <a:lnTo>
                    <a:pt x="2141601" y="10155428"/>
                  </a:lnTo>
                  <a:lnTo>
                    <a:pt x="0" y="10155428"/>
                  </a:lnTo>
                  <a:close/>
                </a:path>
              </a:pathLst>
            </a:custGeom>
            <a:solidFill>
              <a:srgbClr val="EBEBEB"/>
            </a:solidFill>
          </p:spPr>
        </p:sp>
      </p:grpSp>
      <p:grpSp>
        <p:nvGrpSpPr>
          <p:cNvPr name="Group 30" id="30"/>
          <p:cNvGrpSpPr/>
          <p:nvPr/>
        </p:nvGrpSpPr>
        <p:grpSpPr>
          <a:xfrm rot="0">
            <a:off x="16679274" y="0"/>
            <a:ext cx="1606162" cy="1238530"/>
            <a:chOff x="0" y="0"/>
            <a:chExt cx="2141550" cy="1651374"/>
          </a:xfrm>
        </p:grpSpPr>
        <p:sp>
          <p:nvSpPr>
            <p:cNvPr name="Freeform 31" id="31"/>
            <p:cNvSpPr/>
            <p:nvPr/>
          </p:nvSpPr>
          <p:spPr>
            <a:xfrm flipH="false" flipV="false" rot="0">
              <a:off x="0" y="0"/>
              <a:ext cx="2141601" cy="1651381"/>
            </a:xfrm>
            <a:custGeom>
              <a:avLst/>
              <a:gdLst/>
              <a:ahLst/>
              <a:cxnLst/>
              <a:rect r="r" b="b" t="t" l="l"/>
              <a:pathLst>
                <a:path h="1651381" w="2141601">
                  <a:moveTo>
                    <a:pt x="0" y="0"/>
                  </a:moveTo>
                  <a:lnTo>
                    <a:pt x="2141601" y="0"/>
                  </a:lnTo>
                  <a:lnTo>
                    <a:pt x="2141601" y="1651381"/>
                  </a:lnTo>
                  <a:lnTo>
                    <a:pt x="0" y="1651381"/>
                  </a:lnTo>
                  <a:close/>
                </a:path>
              </a:pathLst>
            </a:custGeom>
            <a:solidFill>
              <a:srgbClr val="90C226"/>
            </a:solidFill>
          </p:spPr>
        </p:sp>
      </p:grpSp>
      <p:grpSp>
        <p:nvGrpSpPr>
          <p:cNvPr name="Group 32" id="32"/>
          <p:cNvGrpSpPr/>
          <p:nvPr/>
        </p:nvGrpSpPr>
        <p:grpSpPr>
          <a:xfrm rot="0">
            <a:off x="16679272" y="9041132"/>
            <a:ext cx="1606162" cy="1245870"/>
            <a:chOff x="0" y="0"/>
            <a:chExt cx="2141550" cy="1661160"/>
          </a:xfrm>
        </p:grpSpPr>
        <p:sp>
          <p:nvSpPr>
            <p:cNvPr name="Freeform 33" id="33"/>
            <p:cNvSpPr/>
            <p:nvPr/>
          </p:nvSpPr>
          <p:spPr>
            <a:xfrm flipH="false" flipV="false" rot="0">
              <a:off x="0" y="0"/>
              <a:ext cx="2141601" cy="1661160"/>
            </a:xfrm>
            <a:custGeom>
              <a:avLst/>
              <a:gdLst/>
              <a:ahLst/>
              <a:cxnLst/>
              <a:rect r="r" b="b" t="t" l="l"/>
              <a:pathLst>
                <a:path h="1661160" w="2141601">
                  <a:moveTo>
                    <a:pt x="0" y="0"/>
                  </a:moveTo>
                  <a:lnTo>
                    <a:pt x="2141601" y="0"/>
                  </a:lnTo>
                  <a:lnTo>
                    <a:pt x="2141601" y="1661160"/>
                  </a:lnTo>
                  <a:lnTo>
                    <a:pt x="0" y="1661160"/>
                  </a:lnTo>
                  <a:close/>
                </a:path>
              </a:pathLst>
            </a:custGeom>
            <a:solidFill>
              <a:srgbClr val="90C226"/>
            </a:solidFill>
          </p:spPr>
        </p:sp>
      </p:grpSp>
      <p:sp>
        <p:nvSpPr>
          <p:cNvPr name="TextBox 34" id="34"/>
          <p:cNvSpPr txBox="true"/>
          <p:nvPr/>
        </p:nvSpPr>
        <p:spPr>
          <a:xfrm rot="0">
            <a:off x="1852127" y="4842033"/>
            <a:ext cx="14246202" cy="1520395"/>
          </a:xfrm>
          <a:prstGeom prst="rect">
            <a:avLst/>
          </a:prstGeom>
        </p:spPr>
        <p:txBody>
          <a:bodyPr anchor="t" rtlCol="false" tIns="0" lIns="0" bIns="0" rIns="0">
            <a:spAutoFit/>
          </a:bodyPr>
          <a:lstStyle/>
          <a:p>
            <a:pPr algn="ctr">
              <a:lnSpc>
                <a:spcPts val="7200"/>
              </a:lnSpc>
            </a:pPr>
            <a:r>
              <a:rPr lang="en-US" sz="6000">
                <a:solidFill>
                  <a:srgbClr val="FFFFFF"/>
                </a:solidFill>
                <a:latin typeface="Trebuchet MS"/>
                <a:ea typeface="Trebuchet MS"/>
                <a:cs typeface="Trebuchet MS"/>
                <a:sym typeface="Trebuchet MS"/>
              </a:rPr>
              <a:t>Conversión de Unidades</a:t>
            </a:r>
          </a:p>
          <a:p>
            <a:pPr algn="ctr">
              <a:lnSpc>
                <a:spcPts val="7200"/>
              </a:lnSpc>
            </a:pPr>
            <a:r>
              <a:rPr lang="en-US" sz="6000">
                <a:solidFill>
                  <a:srgbClr val="FFFFFF"/>
                </a:solidFill>
                <a:latin typeface="Trebuchet MS"/>
                <a:ea typeface="Trebuchet MS"/>
                <a:cs typeface="Trebuchet MS"/>
                <a:sym typeface="Trebuchet MS"/>
              </a:rPr>
              <a:t>Restful dotnet</a:t>
            </a:r>
          </a:p>
        </p:txBody>
      </p:sp>
      <p:sp>
        <p:nvSpPr>
          <p:cNvPr name="Freeform 35" id="35" descr="Resultado de imagen para espe"/>
          <p:cNvSpPr/>
          <p:nvPr/>
        </p:nvSpPr>
        <p:spPr>
          <a:xfrm flipH="false" flipV="false" rot="0">
            <a:off x="1742397" y="1722664"/>
            <a:ext cx="14465660" cy="2800350"/>
          </a:xfrm>
          <a:custGeom>
            <a:avLst/>
            <a:gdLst/>
            <a:ahLst/>
            <a:cxnLst/>
            <a:rect r="r" b="b" t="t" l="l"/>
            <a:pathLst>
              <a:path h="2800350" w="14465660">
                <a:moveTo>
                  <a:pt x="0" y="0"/>
                </a:moveTo>
                <a:lnTo>
                  <a:pt x="14465660" y="0"/>
                </a:lnTo>
                <a:lnTo>
                  <a:pt x="14465660" y="2800350"/>
                </a:lnTo>
                <a:lnTo>
                  <a:pt x="0" y="2800350"/>
                </a:lnTo>
                <a:lnTo>
                  <a:pt x="0" y="0"/>
                </a:lnTo>
                <a:close/>
              </a:path>
            </a:pathLst>
          </a:custGeom>
          <a:blipFill>
            <a:blip r:embed="rId3"/>
            <a:stretch>
              <a:fillRect l="0" t="0" r="-2620" b="0"/>
            </a:stretch>
          </a:blipFill>
        </p:spPr>
      </p:sp>
      <p:sp>
        <p:nvSpPr>
          <p:cNvPr name="TextBox 36" id="36"/>
          <p:cNvSpPr txBox="true"/>
          <p:nvPr/>
        </p:nvSpPr>
        <p:spPr>
          <a:xfrm rot="0">
            <a:off x="2552973" y="6857455"/>
            <a:ext cx="2780757" cy="518250"/>
          </a:xfrm>
          <a:prstGeom prst="rect">
            <a:avLst/>
          </a:prstGeom>
        </p:spPr>
        <p:txBody>
          <a:bodyPr anchor="t" rtlCol="false" tIns="0" lIns="0" bIns="0" rIns="0">
            <a:spAutoFit/>
          </a:bodyPr>
          <a:lstStyle/>
          <a:p>
            <a:pPr algn="l">
              <a:lnSpc>
                <a:spcPts val="3600"/>
              </a:lnSpc>
            </a:pPr>
            <a:r>
              <a:rPr lang="en-US" sz="3000" b="true">
                <a:solidFill>
                  <a:srgbClr val="FFFFFF"/>
                </a:solidFill>
                <a:latin typeface="Trebuchet MS Bold"/>
                <a:ea typeface="Trebuchet MS Bold"/>
                <a:cs typeface="Trebuchet MS Bold"/>
                <a:sym typeface="Trebuchet MS Bold"/>
              </a:rPr>
              <a:t>INTEGRANTES: </a:t>
            </a:r>
          </a:p>
        </p:txBody>
      </p:sp>
      <p:sp>
        <p:nvSpPr>
          <p:cNvPr name="TextBox 37" id="37"/>
          <p:cNvSpPr txBox="true"/>
          <p:nvPr/>
        </p:nvSpPr>
        <p:spPr>
          <a:xfrm rot="0">
            <a:off x="5222696" y="6857455"/>
            <a:ext cx="3956410" cy="1441579"/>
          </a:xfrm>
          <a:prstGeom prst="rect">
            <a:avLst/>
          </a:prstGeom>
        </p:spPr>
        <p:txBody>
          <a:bodyPr anchor="t" rtlCol="false" tIns="0" lIns="0" bIns="0" rIns="0">
            <a:spAutoFit/>
          </a:bodyPr>
          <a:lstStyle/>
          <a:p>
            <a:pPr algn="l">
              <a:lnSpc>
                <a:spcPts val="3600"/>
              </a:lnSpc>
            </a:pPr>
            <a:r>
              <a:rPr lang="en-US" sz="3000">
                <a:solidFill>
                  <a:srgbClr val="FFFFFF"/>
                </a:solidFill>
                <a:latin typeface="Trebuchet MS"/>
                <a:ea typeface="Trebuchet MS"/>
                <a:cs typeface="Trebuchet MS"/>
                <a:sym typeface="Trebuchet MS"/>
              </a:rPr>
              <a:t>GUEVARA MATHIAS</a:t>
            </a:r>
          </a:p>
          <a:p>
            <a:pPr algn="l">
              <a:lnSpc>
                <a:spcPts val="3600"/>
              </a:lnSpc>
            </a:pPr>
            <a:r>
              <a:rPr lang="en-US" sz="3000">
                <a:solidFill>
                  <a:srgbClr val="FFFFFF"/>
                </a:solidFill>
                <a:latin typeface="Trebuchet MS"/>
                <a:ea typeface="Trebuchet MS"/>
                <a:cs typeface="Trebuchet MS"/>
                <a:sym typeface="Trebuchet MS"/>
              </a:rPr>
              <a:t>IZA CHRISTOPHER</a:t>
            </a:r>
          </a:p>
          <a:p>
            <a:pPr algn="l">
              <a:lnSpc>
                <a:spcPts val="3600"/>
              </a:lnSpc>
            </a:pPr>
            <a:r>
              <a:rPr lang="en-US" sz="3000">
                <a:solidFill>
                  <a:srgbClr val="FFFFFF"/>
                </a:solidFill>
                <a:latin typeface="Trebuchet MS"/>
                <a:ea typeface="Trebuchet MS"/>
                <a:cs typeface="Trebuchet MS"/>
                <a:sym typeface="Trebuchet MS"/>
              </a:rPr>
              <a:t>TINOCO SHARED</a:t>
            </a:r>
          </a:p>
        </p:txBody>
      </p:sp>
      <p:sp>
        <p:nvSpPr>
          <p:cNvPr name="TextBox 38" id="38"/>
          <p:cNvSpPr txBox="true"/>
          <p:nvPr/>
        </p:nvSpPr>
        <p:spPr>
          <a:xfrm rot="0">
            <a:off x="9758109" y="6857435"/>
            <a:ext cx="6209447" cy="1771162"/>
          </a:xfrm>
          <a:prstGeom prst="rect">
            <a:avLst/>
          </a:prstGeom>
        </p:spPr>
        <p:txBody>
          <a:bodyPr anchor="t" rtlCol="false" tIns="0" lIns="0" bIns="0" rIns="0">
            <a:spAutoFit/>
          </a:bodyPr>
          <a:lstStyle/>
          <a:p>
            <a:pPr algn="l">
              <a:lnSpc>
                <a:spcPts val="3240"/>
              </a:lnSpc>
            </a:pPr>
            <a:r>
              <a:rPr lang="en-US" sz="2700">
                <a:solidFill>
                  <a:srgbClr val="FFFFFF"/>
                </a:solidFill>
                <a:latin typeface="Trebuchet MS"/>
                <a:ea typeface="Trebuchet MS"/>
                <a:cs typeface="Trebuchet MS"/>
                <a:sym typeface="Trebuchet MS"/>
              </a:rPr>
              <a:t>NRC: 2648</a:t>
            </a:r>
          </a:p>
          <a:p>
            <a:pPr algn="l">
              <a:lnSpc>
                <a:spcPts val="3240"/>
              </a:lnSpc>
            </a:pPr>
            <a:r>
              <a:rPr lang="en-US" sz="2700">
                <a:solidFill>
                  <a:srgbClr val="FFFFFF"/>
                </a:solidFill>
                <a:latin typeface="Trebuchet MS"/>
                <a:ea typeface="Trebuchet MS"/>
                <a:cs typeface="Trebuchet MS"/>
                <a:sym typeface="Trebuchet MS"/>
              </a:rPr>
              <a:t>FECHA:  25/11/2024</a:t>
            </a:r>
          </a:p>
          <a:p>
            <a:pPr algn="l">
              <a:lnSpc>
                <a:spcPts val="3240"/>
              </a:lnSpc>
            </a:pPr>
            <a:r>
              <a:rPr lang="en-US" sz="2700">
                <a:solidFill>
                  <a:srgbClr val="FFFFFF"/>
                </a:solidFill>
                <a:latin typeface="Trebuchet MS"/>
                <a:ea typeface="Trebuchet MS"/>
                <a:cs typeface="Trebuchet MS"/>
                <a:sym typeface="Trebuchet MS"/>
              </a:rPr>
              <a:t>ING: CAMPAÑA MAURICIO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731392" y="4019365"/>
            <a:ext cx="8620588" cy="4924511"/>
          </a:xfrm>
          <a:custGeom>
            <a:avLst/>
            <a:gdLst/>
            <a:ahLst/>
            <a:cxnLst/>
            <a:rect r="r" b="b" t="t" l="l"/>
            <a:pathLst>
              <a:path h="4924511" w="8620588">
                <a:moveTo>
                  <a:pt x="0" y="0"/>
                </a:moveTo>
                <a:lnTo>
                  <a:pt x="8620589" y="0"/>
                </a:lnTo>
                <a:lnTo>
                  <a:pt x="8620589" y="4924511"/>
                </a:lnTo>
                <a:lnTo>
                  <a:pt x="0" y="4924511"/>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los modelos.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11010034" y="2042899"/>
            <a:ext cx="6078681" cy="6726065"/>
          </a:xfrm>
          <a:custGeom>
            <a:avLst/>
            <a:gdLst/>
            <a:ahLst/>
            <a:cxnLst/>
            <a:rect r="r" b="b" t="t" l="l"/>
            <a:pathLst>
              <a:path h="6726065" w="6078681">
                <a:moveTo>
                  <a:pt x="0" y="0"/>
                </a:moveTo>
                <a:lnTo>
                  <a:pt x="6078681" y="0"/>
                </a:lnTo>
                <a:lnTo>
                  <a:pt x="6078681" y="6726065"/>
                </a:lnTo>
                <a:lnTo>
                  <a:pt x="0" y="6726065"/>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los modelos.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730351" y="3968097"/>
            <a:ext cx="8682639" cy="4916544"/>
          </a:xfrm>
          <a:custGeom>
            <a:avLst/>
            <a:gdLst/>
            <a:ahLst/>
            <a:cxnLst/>
            <a:rect r="r" b="b" t="t" l="l"/>
            <a:pathLst>
              <a:path h="4916544" w="8682639">
                <a:moveTo>
                  <a:pt x="0" y="0"/>
                </a:moveTo>
                <a:lnTo>
                  <a:pt x="8682639" y="0"/>
                </a:lnTo>
                <a:lnTo>
                  <a:pt x="8682639" y="4916544"/>
                </a:lnTo>
                <a:lnTo>
                  <a:pt x="0" y="4916544"/>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Servidor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2657528" y="3758235"/>
            <a:ext cx="6828285" cy="5377275"/>
          </a:xfrm>
          <a:custGeom>
            <a:avLst/>
            <a:gdLst/>
            <a:ahLst/>
            <a:cxnLst/>
            <a:rect r="r" b="b" t="t" l="l"/>
            <a:pathLst>
              <a:path h="5377275" w="6828285">
                <a:moveTo>
                  <a:pt x="0" y="0"/>
                </a:moveTo>
                <a:lnTo>
                  <a:pt x="6828285" y="0"/>
                </a:lnTo>
                <a:lnTo>
                  <a:pt x="6828285" y="5377275"/>
                </a:lnTo>
                <a:lnTo>
                  <a:pt x="0" y="5377275"/>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Servidor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9941594" y="3283813"/>
            <a:ext cx="7661240" cy="5650165"/>
          </a:xfrm>
          <a:custGeom>
            <a:avLst/>
            <a:gdLst/>
            <a:ahLst/>
            <a:cxnLst/>
            <a:rect r="r" b="b" t="t" l="l"/>
            <a:pathLst>
              <a:path h="5650165" w="7661240">
                <a:moveTo>
                  <a:pt x="0" y="0"/>
                </a:moveTo>
                <a:lnTo>
                  <a:pt x="7661240" y="0"/>
                </a:lnTo>
                <a:lnTo>
                  <a:pt x="7661240" y="5650165"/>
                </a:lnTo>
                <a:lnTo>
                  <a:pt x="0" y="5650165"/>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Publicar servicio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422690" y="3968097"/>
            <a:ext cx="9749573" cy="4813852"/>
          </a:xfrm>
          <a:custGeom>
            <a:avLst/>
            <a:gdLst/>
            <a:ahLst/>
            <a:cxnLst/>
            <a:rect r="r" b="b" t="t" l="l"/>
            <a:pathLst>
              <a:path h="4813852" w="9749573">
                <a:moveTo>
                  <a:pt x="0" y="0"/>
                </a:moveTo>
                <a:lnTo>
                  <a:pt x="9749574" y="0"/>
                </a:lnTo>
                <a:lnTo>
                  <a:pt x="9749574" y="4813852"/>
                </a:lnTo>
                <a:lnTo>
                  <a:pt x="0" y="4813852"/>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Publicar Servicio</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Servidor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582755" y="4079997"/>
            <a:ext cx="10649419" cy="4073403"/>
          </a:xfrm>
          <a:custGeom>
            <a:avLst/>
            <a:gdLst/>
            <a:ahLst/>
            <a:cxnLst/>
            <a:rect r="r" b="b" t="t" l="l"/>
            <a:pathLst>
              <a:path h="4073403" w="10649419">
                <a:moveTo>
                  <a:pt x="0" y="0"/>
                </a:moveTo>
                <a:lnTo>
                  <a:pt x="10649419" y="0"/>
                </a:lnTo>
                <a:lnTo>
                  <a:pt x="10649419" y="4073403"/>
                </a:lnTo>
                <a:lnTo>
                  <a:pt x="0" y="4073403"/>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Métodos POST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652775" y="3854860"/>
            <a:ext cx="7989165" cy="5182971"/>
          </a:xfrm>
          <a:custGeom>
            <a:avLst/>
            <a:gdLst/>
            <a:ahLst/>
            <a:cxnLst/>
            <a:rect r="r" b="b" t="t" l="l"/>
            <a:pathLst>
              <a:path h="5182971" w="7989165">
                <a:moveTo>
                  <a:pt x="0" y="0"/>
                </a:moveTo>
                <a:lnTo>
                  <a:pt x="7989165" y="0"/>
                </a:lnTo>
                <a:lnTo>
                  <a:pt x="7989165" y="5182971"/>
                </a:lnTo>
                <a:lnTo>
                  <a:pt x="0" y="5182971"/>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Métodos POST - Login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11031677" y="2296715"/>
            <a:ext cx="6479940" cy="6545394"/>
          </a:xfrm>
          <a:custGeom>
            <a:avLst/>
            <a:gdLst/>
            <a:ahLst/>
            <a:cxnLst/>
            <a:rect r="r" b="b" t="t" l="l"/>
            <a:pathLst>
              <a:path h="6545394" w="6479940">
                <a:moveTo>
                  <a:pt x="0" y="0"/>
                </a:moveTo>
                <a:lnTo>
                  <a:pt x="6479939" y="0"/>
                </a:lnTo>
                <a:lnTo>
                  <a:pt x="6479939" y="6545394"/>
                </a:lnTo>
                <a:lnTo>
                  <a:pt x="0" y="6545394"/>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Métodos POST - Conv</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216796" y="4508856"/>
            <a:ext cx="9879952" cy="3532083"/>
          </a:xfrm>
          <a:custGeom>
            <a:avLst/>
            <a:gdLst/>
            <a:ahLst/>
            <a:cxnLst/>
            <a:rect r="r" b="b" t="t" l="l"/>
            <a:pathLst>
              <a:path h="3532083" w="9879952">
                <a:moveTo>
                  <a:pt x="0" y="0"/>
                </a:moveTo>
                <a:lnTo>
                  <a:pt x="9879951" y="0"/>
                </a:lnTo>
                <a:lnTo>
                  <a:pt x="9879951" y="3532083"/>
                </a:lnTo>
                <a:lnTo>
                  <a:pt x="0" y="3532083"/>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Crear una aplicación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1226372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2C3C43"/>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13701"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19050"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2C3C43"/>
            </a:solidFill>
          </p:spPr>
        </p:sp>
      </p:grpSp>
      <p:grpSp>
        <p:nvGrpSpPr>
          <p:cNvPr name="Group 28" id="28"/>
          <p:cNvGrpSpPr/>
          <p:nvPr/>
        </p:nvGrpSpPr>
        <p:grpSpPr>
          <a:xfrm rot="0">
            <a:off x="12309798"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12213784" y="0"/>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12305223" y="1643260"/>
            <a:ext cx="5996480" cy="7525339"/>
            <a:chOff x="0" y="0"/>
            <a:chExt cx="7995306" cy="10033786"/>
          </a:xfrm>
        </p:grpSpPr>
        <p:sp>
          <p:nvSpPr>
            <p:cNvPr name="Freeform 35" id="35"/>
            <p:cNvSpPr/>
            <p:nvPr/>
          </p:nvSpPr>
          <p:spPr>
            <a:xfrm flipH="false" flipV="false" rot="0">
              <a:off x="0" y="0"/>
              <a:ext cx="7995285" cy="10033762"/>
            </a:xfrm>
            <a:custGeom>
              <a:avLst/>
              <a:gdLst/>
              <a:ahLst/>
              <a:cxnLst/>
              <a:rect r="r" b="b" t="t" l="l"/>
              <a:pathLst>
                <a:path h="10033762" w="7995285">
                  <a:moveTo>
                    <a:pt x="0" y="0"/>
                  </a:moveTo>
                  <a:lnTo>
                    <a:pt x="7995285" y="0"/>
                  </a:lnTo>
                  <a:lnTo>
                    <a:pt x="7995285" y="10033762"/>
                  </a:lnTo>
                  <a:lnTo>
                    <a:pt x="0" y="10033762"/>
                  </a:lnTo>
                  <a:close/>
                </a:path>
              </a:pathLst>
            </a:custGeom>
            <a:solidFill>
              <a:srgbClr val="90C226"/>
            </a:solidFill>
          </p:spPr>
        </p:sp>
      </p:grpSp>
      <p:sp>
        <p:nvSpPr>
          <p:cNvPr name="TextBox 36" id="36"/>
          <p:cNvSpPr txBox="true"/>
          <p:nvPr/>
        </p:nvSpPr>
        <p:spPr>
          <a:xfrm rot="0">
            <a:off x="1271876" y="2154827"/>
            <a:ext cx="9751680" cy="860760"/>
          </a:xfrm>
          <a:prstGeom prst="rect">
            <a:avLst/>
          </a:prstGeom>
        </p:spPr>
        <p:txBody>
          <a:bodyPr anchor="t" rtlCol="false" tIns="0" lIns="0" bIns="0" rIns="0">
            <a:spAutoFit/>
          </a:bodyPr>
          <a:lstStyle/>
          <a:p>
            <a:pPr algn="l">
              <a:lnSpc>
                <a:spcPts val="5759"/>
              </a:lnSpc>
            </a:pPr>
            <a:r>
              <a:rPr lang="en-US" sz="4800">
                <a:solidFill>
                  <a:srgbClr val="90C226"/>
                </a:solidFill>
                <a:latin typeface="Trebuchet MS"/>
                <a:ea typeface="Trebuchet MS"/>
                <a:cs typeface="Trebuchet MS"/>
                <a:sym typeface="Trebuchet MS"/>
              </a:rPr>
              <a:t>Agenda</a:t>
            </a:r>
          </a:p>
        </p:txBody>
      </p:sp>
      <p:grpSp>
        <p:nvGrpSpPr>
          <p:cNvPr name="Group 37" id="37"/>
          <p:cNvGrpSpPr/>
          <p:nvPr/>
        </p:nvGrpSpPr>
        <p:grpSpPr>
          <a:xfrm rot="0">
            <a:off x="907486" y="3357160"/>
            <a:ext cx="5186030" cy="4478740"/>
            <a:chOff x="0" y="0"/>
            <a:chExt cx="6914706" cy="5971654"/>
          </a:xfrm>
        </p:grpSpPr>
        <p:grpSp>
          <p:nvGrpSpPr>
            <p:cNvPr name="Group 38" id="38"/>
            <p:cNvGrpSpPr/>
            <p:nvPr/>
          </p:nvGrpSpPr>
          <p:grpSpPr>
            <a:xfrm rot="0">
              <a:off x="0" y="58906"/>
              <a:ext cx="484168" cy="484168"/>
              <a:chOff x="0" y="0"/>
              <a:chExt cx="403860" cy="403860"/>
            </a:xfrm>
          </p:grpSpPr>
          <p:sp>
            <p:nvSpPr>
              <p:cNvPr name="Freeform 39" id="3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40" id="4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1" id="41"/>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42" id="42"/>
            <p:cNvGrpSpPr/>
            <p:nvPr/>
          </p:nvGrpSpPr>
          <p:grpSpPr>
            <a:xfrm rot="0">
              <a:off x="0" y="826100"/>
              <a:ext cx="484168" cy="484168"/>
              <a:chOff x="0" y="0"/>
              <a:chExt cx="403860" cy="403860"/>
            </a:xfrm>
          </p:grpSpPr>
          <p:sp>
            <p:nvSpPr>
              <p:cNvPr name="Freeform 43" id="4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44" id="4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5" id="45"/>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6" id="46"/>
            <p:cNvGrpSpPr/>
            <p:nvPr/>
          </p:nvGrpSpPr>
          <p:grpSpPr>
            <a:xfrm rot="0">
              <a:off x="0" y="1593180"/>
              <a:ext cx="484168" cy="484168"/>
              <a:chOff x="0" y="0"/>
              <a:chExt cx="403860" cy="403860"/>
            </a:xfrm>
          </p:grpSpPr>
          <p:sp>
            <p:nvSpPr>
              <p:cNvPr name="Freeform 47" id="4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48" id="4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9" id="49"/>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50" id="50"/>
            <p:cNvGrpSpPr/>
            <p:nvPr/>
          </p:nvGrpSpPr>
          <p:grpSpPr>
            <a:xfrm rot="0">
              <a:off x="0" y="2360260"/>
              <a:ext cx="484168" cy="484168"/>
              <a:chOff x="0" y="0"/>
              <a:chExt cx="403860" cy="403860"/>
            </a:xfrm>
          </p:grpSpPr>
          <p:sp>
            <p:nvSpPr>
              <p:cNvPr name="Freeform 51" id="5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52" id="5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3" id="53"/>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4" id="54"/>
            <p:cNvGrpSpPr/>
            <p:nvPr/>
          </p:nvGrpSpPr>
          <p:grpSpPr>
            <a:xfrm rot="0">
              <a:off x="0" y="3127340"/>
              <a:ext cx="484168" cy="484168"/>
              <a:chOff x="0" y="0"/>
              <a:chExt cx="403860" cy="403860"/>
            </a:xfrm>
          </p:grpSpPr>
          <p:sp>
            <p:nvSpPr>
              <p:cNvPr name="Freeform 55" id="5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56" id="5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7" id="57"/>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8" id="58"/>
            <p:cNvGrpSpPr/>
            <p:nvPr/>
          </p:nvGrpSpPr>
          <p:grpSpPr>
            <a:xfrm rot="0">
              <a:off x="0" y="3894420"/>
              <a:ext cx="484168" cy="484168"/>
              <a:chOff x="0" y="0"/>
              <a:chExt cx="403860" cy="403860"/>
            </a:xfrm>
          </p:grpSpPr>
          <p:sp>
            <p:nvSpPr>
              <p:cNvPr name="Freeform 59" id="5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60" id="6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1" id="61"/>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62" id="62"/>
            <p:cNvGrpSpPr/>
            <p:nvPr/>
          </p:nvGrpSpPr>
          <p:grpSpPr>
            <a:xfrm rot="0">
              <a:off x="0" y="4661500"/>
              <a:ext cx="484168" cy="484168"/>
              <a:chOff x="0" y="0"/>
              <a:chExt cx="403860" cy="403860"/>
            </a:xfrm>
          </p:grpSpPr>
          <p:sp>
            <p:nvSpPr>
              <p:cNvPr name="Freeform 63" id="6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64" id="6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5" id="65"/>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6" id="66"/>
            <p:cNvGrpSpPr/>
            <p:nvPr/>
          </p:nvGrpSpPr>
          <p:grpSpPr>
            <a:xfrm rot="0">
              <a:off x="0" y="5428580"/>
              <a:ext cx="484168" cy="484168"/>
              <a:chOff x="0" y="0"/>
              <a:chExt cx="403860" cy="403860"/>
            </a:xfrm>
          </p:grpSpPr>
          <p:sp>
            <p:nvSpPr>
              <p:cNvPr name="Freeform 67" id="6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90C226"/>
              </a:solidFill>
            </p:spPr>
          </p:sp>
          <p:sp>
            <p:nvSpPr>
              <p:cNvPr name="Freeform 68" id="6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9" id="69"/>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667671" y="3968097"/>
            <a:ext cx="9217473" cy="5023523"/>
          </a:xfrm>
          <a:custGeom>
            <a:avLst/>
            <a:gdLst/>
            <a:ahLst/>
            <a:cxnLst/>
            <a:rect r="r" b="b" t="t" l="l"/>
            <a:pathLst>
              <a:path h="5023523" w="9217473">
                <a:moveTo>
                  <a:pt x="0" y="0"/>
                </a:moveTo>
                <a:lnTo>
                  <a:pt x="9217473" y="0"/>
                </a:lnTo>
                <a:lnTo>
                  <a:pt x="9217473" y="5023523"/>
                </a:lnTo>
                <a:lnTo>
                  <a:pt x="0" y="5023523"/>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Crear una aplicación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695188" y="4019365"/>
            <a:ext cx="8651393" cy="4575944"/>
          </a:xfrm>
          <a:custGeom>
            <a:avLst/>
            <a:gdLst/>
            <a:ahLst/>
            <a:cxnLst/>
            <a:rect r="r" b="b" t="t" l="l"/>
            <a:pathLst>
              <a:path h="4575944" w="8651393">
                <a:moveTo>
                  <a:pt x="0" y="0"/>
                </a:moveTo>
                <a:lnTo>
                  <a:pt x="8651394" y="0"/>
                </a:lnTo>
                <a:lnTo>
                  <a:pt x="8651394" y="4575943"/>
                </a:lnTo>
                <a:lnTo>
                  <a:pt x="0" y="4575943"/>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de Consola</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 Arquitectura MVC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377494" y="3974195"/>
            <a:ext cx="11301259" cy="4944301"/>
          </a:xfrm>
          <a:custGeom>
            <a:avLst/>
            <a:gdLst/>
            <a:ahLst/>
            <a:cxnLst/>
            <a:rect r="r" b="b" t="t" l="l"/>
            <a:pathLst>
              <a:path h="4944301" w="11301259">
                <a:moveTo>
                  <a:pt x="0" y="0"/>
                </a:moveTo>
                <a:lnTo>
                  <a:pt x="11301259" y="0"/>
                </a:lnTo>
                <a:lnTo>
                  <a:pt x="11301259" y="4944301"/>
                </a:lnTo>
                <a:lnTo>
                  <a:pt x="0" y="4944301"/>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de Consola</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los controladores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424819" y="4276999"/>
            <a:ext cx="11417616" cy="4338694"/>
          </a:xfrm>
          <a:custGeom>
            <a:avLst/>
            <a:gdLst/>
            <a:ahLst/>
            <a:cxnLst/>
            <a:rect r="r" b="b" t="t" l="l"/>
            <a:pathLst>
              <a:path h="4338694" w="11417616">
                <a:moveTo>
                  <a:pt x="0" y="0"/>
                </a:moveTo>
                <a:lnTo>
                  <a:pt x="11417616" y="0"/>
                </a:lnTo>
                <a:lnTo>
                  <a:pt x="11417616" y="4338694"/>
                </a:lnTo>
                <a:lnTo>
                  <a:pt x="0" y="4338694"/>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de Consola</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los controladores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2051823" y="3840095"/>
            <a:ext cx="8449168" cy="5027255"/>
          </a:xfrm>
          <a:custGeom>
            <a:avLst/>
            <a:gdLst/>
            <a:ahLst/>
            <a:cxnLst/>
            <a:rect r="r" b="b" t="t" l="l"/>
            <a:pathLst>
              <a:path h="5027255" w="8449168">
                <a:moveTo>
                  <a:pt x="0" y="0"/>
                </a:moveTo>
                <a:lnTo>
                  <a:pt x="8449168" y="0"/>
                </a:lnTo>
                <a:lnTo>
                  <a:pt x="8449168" y="5027255"/>
                </a:lnTo>
                <a:lnTo>
                  <a:pt x="0" y="5027255"/>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912678" y="3801648"/>
            <a:ext cx="8727458" cy="5203747"/>
          </a:xfrm>
          <a:custGeom>
            <a:avLst/>
            <a:gdLst/>
            <a:ahLst/>
            <a:cxnLst/>
            <a:rect r="r" b="b" t="t" l="l"/>
            <a:pathLst>
              <a:path h="5203747" w="8727458">
                <a:moveTo>
                  <a:pt x="0" y="0"/>
                </a:moveTo>
                <a:lnTo>
                  <a:pt x="8727458" y="0"/>
                </a:lnTo>
                <a:lnTo>
                  <a:pt x="8727458" y="5203746"/>
                </a:lnTo>
                <a:lnTo>
                  <a:pt x="0" y="5203746"/>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994491" y="3870522"/>
            <a:ext cx="8563832" cy="5170413"/>
          </a:xfrm>
          <a:custGeom>
            <a:avLst/>
            <a:gdLst/>
            <a:ahLst/>
            <a:cxnLst/>
            <a:rect r="r" b="b" t="t" l="l"/>
            <a:pathLst>
              <a:path h="5170413" w="8563832">
                <a:moveTo>
                  <a:pt x="0" y="0"/>
                </a:moveTo>
                <a:lnTo>
                  <a:pt x="8563832" y="0"/>
                </a:lnTo>
                <a:lnTo>
                  <a:pt x="8563832" y="5170414"/>
                </a:lnTo>
                <a:lnTo>
                  <a:pt x="0" y="5170414"/>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625723" y="3798601"/>
            <a:ext cx="8891896" cy="5279563"/>
          </a:xfrm>
          <a:custGeom>
            <a:avLst/>
            <a:gdLst/>
            <a:ahLst/>
            <a:cxnLst/>
            <a:rect r="r" b="b" t="t" l="l"/>
            <a:pathLst>
              <a:path h="5279563" w="8891896">
                <a:moveTo>
                  <a:pt x="0" y="0"/>
                </a:moveTo>
                <a:lnTo>
                  <a:pt x="8891896" y="0"/>
                </a:lnTo>
                <a:lnTo>
                  <a:pt x="8891896" y="5279563"/>
                </a:lnTo>
                <a:lnTo>
                  <a:pt x="0" y="5279563"/>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685551" y="3968097"/>
            <a:ext cx="8772240" cy="5252379"/>
          </a:xfrm>
          <a:custGeom>
            <a:avLst/>
            <a:gdLst/>
            <a:ahLst/>
            <a:cxnLst/>
            <a:rect r="r" b="b" t="t" l="l"/>
            <a:pathLst>
              <a:path h="5252379" w="8772240">
                <a:moveTo>
                  <a:pt x="0" y="0"/>
                </a:moveTo>
                <a:lnTo>
                  <a:pt x="8772240" y="0"/>
                </a:lnTo>
                <a:lnTo>
                  <a:pt x="8772240" y="5252379"/>
                </a:lnTo>
                <a:lnTo>
                  <a:pt x="0" y="5252379"/>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Consola</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Consola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6062869" y="1667265"/>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8721523" y="3724090"/>
            <a:ext cx="6422907" cy="5335063"/>
          </a:xfrm>
          <a:custGeom>
            <a:avLst/>
            <a:gdLst/>
            <a:ahLst/>
            <a:cxnLst/>
            <a:rect r="r" b="b" t="t" l="l"/>
            <a:pathLst>
              <a:path h="5335063" w="6422907">
                <a:moveTo>
                  <a:pt x="0" y="0"/>
                </a:moveTo>
                <a:lnTo>
                  <a:pt x="6422907" y="0"/>
                </a:lnTo>
                <a:lnTo>
                  <a:pt x="6422907" y="5335063"/>
                </a:lnTo>
                <a:lnTo>
                  <a:pt x="0" y="5335063"/>
                </a:lnTo>
                <a:lnTo>
                  <a:pt x="0" y="0"/>
                </a:lnTo>
                <a:close/>
              </a:path>
            </a:pathLst>
          </a:custGeom>
          <a:blipFill>
            <a:blip r:embed="rId3"/>
            <a:stretch>
              <a:fillRect l="0" t="0" r="0" b="0"/>
            </a:stretch>
          </a:blipFill>
        </p:spPr>
      </p:sp>
      <p:grpSp>
        <p:nvGrpSpPr>
          <p:cNvPr name="Group 68" id="68"/>
          <p:cNvGrpSpPr/>
          <p:nvPr/>
        </p:nvGrpSpPr>
        <p:grpSpPr>
          <a:xfrm rot="0">
            <a:off x="9144000" y="4553744"/>
            <a:ext cx="5543757" cy="1166812"/>
            <a:chOff x="0" y="0"/>
            <a:chExt cx="1460084" cy="307308"/>
          </a:xfrm>
        </p:grpSpPr>
        <p:sp>
          <p:nvSpPr>
            <p:cNvPr name="Freeform 69" id="69"/>
            <p:cNvSpPr/>
            <p:nvPr/>
          </p:nvSpPr>
          <p:spPr>
            <a:xfrm flipH="false" flipV="false" rot="0">
              <a:off x="0" y="0"/>
              <a:ext cx="1460084" cy="307308"/>
            </a:xfrm>
            <a:custGeom>
              <a:avLst/>
              <a:gdLst/>
              <a:ahLst/>
              <a:cxnLst/>
              <a:rect r="r" b="b" t="t" l="l"/>
              <a:pathLst>
                <a:path h="307308" w="1460084">
                  <a:moveTo>
                    <a:pt x="0" y="0"/>
                  </a:moveTo>
                  <a:lnTo>
                    <a:pt x="1460084" y="0"/>
                  </a:lnTo>
                  <a:lnTo>
                    <a:pt x="1460084" y="307308"/>
                  </a:lnTo>
                  <a:lnTo>
                    <a:pt x="0" y="307308"/>
                  </a:lnTo>
                  <a:close/>
                </a:path>
              </a:pathLst>
            </a:custGeom>
            <a:solidFill>
              <a:srgbClr val="000000">
                <a:alpha val="0"/>
              </a:srgbClr>
            </a:solidFill>
            <a:ln w="57150" cap="sq">
              <a:solidFill>
                <a:srgbClr val="FF3131"/>
              </a:solidFill>
              <a:prstDash val="solid"/>
              <a:miter/>
            </a:ln>
          </p:spPr>
        </p:sp>
        <p:sp>
          <p:nvSpPr>
            <p:cNvPr name="TextBox 70" id="70"/>
            <p:cNvSpPr txBox="true"/>
            <p:nvPr/>
          </p:nvSpPr>
          <p:spPr>
            <a:xfrm>
              <a:off x="0" y="-9525"/>
              <a:ext cx="1460084" cy="316833"/>
            </a:xfrm>
            <a:prstGeom prst="rect">
              <a:avLst/>
            </a:prstGeom>
          </p:spPr>
          <p:txBody>
            <a:bodyPr anchor="ctr" rtlCol="false" tIns="50800" lIns="50800" bIns="50800" rIns="50800"/>
            <a:lstStyle/>
            <a:p>
              <a:pPr algn="ctr">
                <a:lnSpc>
                  <a:spcPts val="2852"/>
                </a:lnSpc>
              </a:pPr>
            </a:p>
          </p:txBody>
        </p:sp>
      </p:grpSp>
      <p:sp>
        <p:nvSpPr>
          <p:cNvPr name="TextBox 71" id="71"/>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72" id="72"/>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Escritorio</a:t>
            </a:r>
          </a:p>
        </p:txBody>
      </p:sp>
      <p:sp>
        <p:nvSpPr>
          <p:cNvPr name="TextBox 73" id="73"/>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Se crea una aplicación de Windows Forms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48" id="48"/>
          <p:cNvSpPr txBox="true"/>
          <p:nvPr/>
        </p:nvSpPr>
        <p:spPr>
          <a:xfrm rot="0">
            <a:off x="1405988" y="1980205"/>
            <a:ext cx="8716620"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INTRODUCCIÓN</a:t>
            </a:r>
          </a:p>
        </p:txBody>
      </p:sp>
      <p:sp>
        <p:nvSpPr>
          <p:cNvPr name="TextBox 49" id="49"/>
          <p:cNvSpPr txBox="true"/>
          <p:nvPr/>
        </p:nvSpPr>
        <p:spPr>
          <a:xfrm rot="0">
            <a:off x="1279235" y="3132074"/>
            <a:ext cx="9940473" cy="5765928"/>
          </a:xfrm>
          <a:prstGeom prst="rect">
            <a:avLst/>
          </a:prstGeom>
        </p:spPr>
        <p:txBody>
          <a:bodyPr anchor="t" rtlCol="false" tIns="0" lIns="0" bIns="0" rIns="0">
            <a:spAutoFit/>
          </a:bodyPr>
          <a:lstStyle/>
          <a:p>
            <a:pPr algn="just">
              <a:lnSpc>
                <a:spcPts val="3512"/>
              </a:lnSpc>
            </a:pPr>
            <a:r>
              <a:rPr lang="en-US" sz="2927">
                <a:solidFill>
                  <a:srgbClr val="FFFFFF"/>
                </a:solidFill>
                <a:latin typeface="Trebuchet MS"/>
                <a:ea typeface="Trebuchet MS"/>
                <a:cs typeface="Trebuchet MS"/>
                <a:sym typeface="Trebuchet MS"/>
              </a:rPr>
              <a:t>Una característica destacada de los servicios web es su independencia del lenguaje y la plataforma, lo que permite que un servicio creado en C# sea compatible con clientes desarrollados en otros entornos y viceversa. DotNet ofrece soporte para construir servicios web mediante diferentes enfoques, pero aquí se abordará específicamente el desarrollo de servicios RESTful utilizando un lenguaje de definición de servicios. Una ventaja clave es que cualquier aplicación capaz de trabajar con mensajes en formato RESTful puede consumir estos servicios, sin importar si está diseñada para .NET ni si conoce la plataforma, el modelo de objetos o el lenguaje en el que se implementaron.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6062869" y="1667265"/>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049847" y="4056354"/>
            <a:ext cx="9983679" cy="4779984"/>
          </a:xfrm>
          <a:custGeom>
            <a:avLst/>
            <a:gdLst/>
            <a:ahLst/>
            <a:cxnLst/>
            <a:rect r="r" b="b" t="t" l="l"/>
            <a:pathLst>
              <a:path h="4779984" w="9983679">
                <a:moveTo>
                  <a:pt x="0" y="0"/>
                </a:moveTo>
                <a:lnTo>
                  <a:pt x="9983679" y="0"/>
                </a:lnTo>
                <a:lnTo>
                  <a:pt x="9983679" y="4779984"/>
                </a:lnTo>
                <a:lnTo>
                  <a:pt x="0" y="4779984"/>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Escritorio</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Intalación de paquete NuGet: NewtonSoft.Json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6062869" y="1667265"/>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400592" y="4101412"/>
            <a:ext cx="8945990" cy="4689867"/>
          </a:xfrm>
          <a:custGeom>
            <a:avLst/>
            <a:gdLst/>
            <a:ahLst/>
            <a:cxnLst/>
            <a:rect r="r" b="b" t="t" l="l"/>
            <a:pathLst>
              <a:path h="4689867" w="8945990">
                <a:moveTo>
                  <a:pt x="0" y="0"/>
                </a:moveTo>
                <a:lnTo>
                  <a:pt x="8945990" y="0"/>
                </a:lnTo>
                <a:lnTo>
                  <a:pt x="8945990" y="4689867"/>
                </a:lnTo>
                <a:lnTo>
                  <a:pt x="0" y="4689867"/>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Escritorio</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Arquitectura MVC</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477137" y="3577610"/>
            <a:ext cx="9610809" cy="4884381"/>
          </a:xfrm>
          <a:custGeom>
            <a:avLst/>
            <a:gdLst/>
            <a:ahLst/>
            <a:cxnLst/>
            <a:rect r="r" b="b" t="t" l="l"/>
            <a:pathLst>
              <a:path h="4884381" w="9610809">
                <a:moveTo>
                  <a:pt x="0" y="0"/>
                </a:moveTo>
                <a:lnTo>
                  <a:pt x="9610809" y="0"/>
                </a:lnTo>
                <a:lnTo>
                  <a:pt x="9610809" y="4884380"/>
                </a:lnTo>
                <a:lnTo>
                  <a:pt x="0" y="4884380"/>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Escritorio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6062869" y="1667265"/>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424820" y="4834970"/>
            <a:ext cx="5240795" cy="3836519"/>
          </a:xfrm>
          <a:custGeom>
            <a:avLst/>
            <a:gdLst/>
            <a:ahLst/>
            <a:cxnLst/>
            <a:rect r="r" b="b" t="t" l="l"/>
            <a:pathLst>
              <a:path h="3836519" w="5240795">
                <a:moveTo>
                  <a:pt x="0" y="0"/>
                </a:moveTo>
                <a:lnTo>
                  <a:pt x="5240795" y="0"/>
                </a:lnTo>
                <a:lnTo>
                  <a:pt x="5240795" y="3836519"/>
                </a:lnTo>
                <a:lnTo>
                  <a:pt x="0" y="3836519"/>
                </a:lnTo>
                <a:lnTo>
                  <a:pt x="0" y="0"/>
                </a:lnTo>
                <a:close/>
              </a:path>
            </a:pathLst>
          </a:custGeom>
          <a:blipFill>
            <a:blip r:embed="rId3"/>
            <a:stretch>
              <a:fillRect l="0" t="0" r="0" b="0"/>
            </a:stretch>
          </a:blipFill>
        </p:spPr>
      </p:sp>
      <p:sp>
        <p:nvSpPr>
          <p:cNvPr name="Freeform 68" id="68"/>
          <p:cNvSpPr/>
          <p:nvPr/>
        </p:nvSpPr>
        <p:spPr>
          <a:xfrm flipH="false" flipV="false" rot="0">
            <a:off x="12175435" y="4572000"/>
            <a:ext cx="4782764" cy="4559472"/>
          </a:xfrm>
          <a:custGeom>
            <a:avLst/>
            <a:gdLst/>
            <a:ahLst/>
            <a:cxnLst/>
            <a:rect r="r" b="b" t="t" l="l"/>
            <a:pathLst>
              <a:path h="4559472" w="4782764">
                <a:moveTo>
                  <a:pt x="0" y="0"/>
                </a:moveTo>
                <a:lnTo>
                  <a:pt x="4782764" y="0"/>
                </a:lnTo>
                <a:lnTo>
                  <a:pt x="4782764" y="4559472"/>
                </a:lnTo>
                <a:lnTo>
                  <a:pt x="0" y="4559472"/>
                </a:lnTo>
                <a:lnTo>
                  <a:pt x="0" y="0"/>
                </a:lnTo>
                <a:close/>
              </a:path>
            </a:pathLst>
          </a:custGeom>
          <a:blipFill>
            <a:blip r:embed="rId4"/>
            <a:stretch>
              <a:fillRect l="0" t="0" r="0" b="0"/>
            </a:stretch>
          </a:blipFill>
        </p:spPr>
      </p:sp>
      <p:sp>
        <p:nvSpPr>
          <p:cNvPr name="TextBox 69" id="69"/>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70" id="70"/>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Escritorio</a:t>
            </a:r>
          </a:p>
        </p:txBody>
      </p:sp>
      <p:sp>
        <p:nvSpPr>
          <p:cNvPr name="TextBox 71" id="71"/>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Carpeta Modelo</a:t>
            </a:r>
          </a:p>
        </p:txBody>
      </p:sp>
      <p:sp>
        <p:nvSpPr>
          <p:cNvPr name="TextBox 72" id="72"/>
          <p:cNvSpPr txBox="true"/>
          <p:nvPr/>
        </p:nvSpPr>
        <p:spPr>
          <a:xfrm rot="0">
            <a:off x="6851199" y="3862982"/>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Los modelos de Login y Conversión son idénticos al cliente de consola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6062869" y="1667265"/>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8732902" y="4814107"/>
            <a:ext cx="6965158" cy="4135562"/>
          </a:xfrm>
          <a:custGeom>
            <a:avLst/>
            <a:gdLst/>
            <a:ahLst/>
            <a:cxnLst/>
            <a:rect r="r" b="b" t="t" l="l"/>
            <a:pathLst>
              <a:path h="4135562" w="6965158">
                <a:moveTo>
                  <a:pt x="0" y="0"/>
                </a:moveTo>
                <a:lnTo>
                  <a:pt x="6965158" y="0"/>
                </a:lnTo>
                <a:lnTo>
                  <a:pt x="6965158" y="4135563"/>
                </a:lnTo>
                <a:lnTo>
                  <a:pt x="0" y="4135563"/>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Escritorio</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Carpeta Controller</a:t>
            </a:r>
          </a:p>
        </p:txBody>
      </p:sp>
      <p:sp>
        <p:nvSpPr>
          <p:cNvPr name="TextBox 71" id="71"/>
          <p:cNvSpPr txBox="true"/>
          <p:nvPr/>
        </p:nvSpPr>
        <p:spPr>
          <a:xfrm rot="0">
            <a:off x="6851199" y="3862982"/>
            <a:ext cx="10408101" cy="95112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Los controladores de Login y Conversión son idénticos al cliente de consola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346735" y="3968097"/>
            <a:ext cx="9901483" cy="4591813"/>
          </a:xfrm>
          <a:custGeom>
            <a:avLst/>
            <a:gdLst/>
            <a:ahLst/>
            <a:cxnLst/>
            <a:rect r="r" b="b" t="t" l="l"/>
            <a:pathLst>
              <a:path h="4591813" w="9901483">
                <a:moveTo>
                  <a:pt x="0" y="0"/>
                </a:moveTo>
                <a:lnTo>
                  <a:pt x="9901484" y="0"/>
                </a:lnTo>
                <a:lnTo>
                  <a:pt x="9901484" y="4591813"/>
                </a:lnTo>
                <a:lnTo>
                  <a:pt x="0" y="4591813"/>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Escritorio</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Escritorio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641161" y="3968097"/>
            <a:ext cx="9270492" cy="5064179"/>
          </a:xfrm>
          <a:custGeom>
            <a:avLst/>
            <a:gdLst/>
            <a:ahLst/>
            <a:cxnLst/>
            <a:rect r="r" b="b" t="t" l="l"/>
            <a:pathLst>
              <a:path h="5064179" w="9270492">
                <a:moveTo>
                  <a:pt x="0" y="0"/>
                </a:moveTo>
                <a:lnTo>
                  <a:pt x="9270492" y="0"/>
                </a:lnTo>
                <a:lnTo>
                  <a:pt x="9270492" y="5064179"/>
                </a:lnTo>
                <a:lnTo>
                  <a:pt x="0" y="5064179"/>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de Escritorio</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de Escritorio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391057" y="4572000"/>
            <a:ext cx="11301259" cy="4181466"/>
          </a:xfrm>
          <a:custGeom>
            <a:avLst/>
            <a:gdLst/>
            <a:ahLst/>
            <a:cxnLst/>
            <a:rect r="r" b="b" t="t" l="l"/>
            <a:pathLst>
              <a:path h="4181466" w="11301259">
                <a:moveTo>
                  <a:pt x="0" y="0"/>
                </a:moveTo>
                <a:lnTo>
                  <a:pt x="11301259" y="0"/>
                </a:lnTo>
                <a:lnTo>
                  <a:pt x="11301259" y="4181466"/>
                </a:lnTo>
                <a:lnTo>
                  <a:pt x="0" y="4181466"/>
                </a:lnTo>
                <a:lnTo>
                  <a:pt x="0" y="0"/>
                </a:lnTo>
                <a:close/>
              </a:path>
            </a:pathLst>
          </a:custGeom>
          <a:blipFill>
            <a:blip r:embed="rId3"/>
            <a:stretch>
              <a:fillRect l="0" t="0" r="0" b="0"/>
            </a:stretch>
          </a:blipFill>
        </p:spPr>
      </p:sp>
      <p:grpSp>
        <p:nvGrpSpPr>
          <p:cNvPr name="Group 68" id="68"/>
          <p:cNvGrpSpPr/>
          <p:nvPr/>
        </p:nvGrpSpPr>
        <p:grpSpPr>
          <a:xfrm rot="0">
            <a:off x="7052441" y="7040765"/>
            <a:ext cx="9867927" cy="1166812"/>
            <a:chOff x="0" y="0"/>
            <a:chExt cx="2598960" cy="307308"/>
          </a:xfrm>
        </p:grpSpPr>
        <p:sp>
          <p:nvSpPr>
            <p:cNvPr name="Freeform 69" id="69"/>
            <p:cNvSpPr/>
            <p:nvPr/>
          </p:nvSpPr>
          <p:spPr>
            <a:xfrm flipH="false" flipV="false" rot="0">
              <a:off x="0" y="0"/>
              <a:ext cx="2598960" cy="307308"/>
            </a:xfrm>
            <a:custGeom>
              <a:avLst/>
              <a:gdLst/>
              <a:ahLst/>
              <a:cxnLst/>
              <a:rect r="r" b="b" t="t" l="l"/>
              <a:pathLst>
                <a:path h="307308" w="2598960">
                  <a:moveTo>
                    <a:pt x="0" y="0"/>
                  </a:moveTo>
                  <a:lnTo>
                    <a:pt x="2598960" y="0"/>
                  </a:lnTo>
                  <a:lnTo>
                    <a:pt x="2598960" y="307308"/>
                  </a:lnTo>
                  <a:lnTo>
                    <a:pt x="0" y="307308"/>
                  </a:lnTo>
                  <a:close/>
                </a:path>
              </a:pathLst>
            </a:custGeom>
            <a:solidFill>
              <a:srgbClr val="000000">
                <a:alpha val="0"/>
              </a:srgbClr>
            </a:solidFill>
            <a:ln w="57150" cap="sq">
              <a:solidFill>
                <a:srgbClr val="FF3131"/>
              </a:solidFill>
              <a:prstDash val="solid"/>
              <a:miter/>
            </a:ln>
          </p:spPr>
        </p:sp>
        <p:sp>
          <p:nvSpPr>
            <p:cNvPr name="TextBox 70" id="70"/>
            <p:cNvSpPr txBox="true"/>
            <p:nvPr/>
          </p:nvSpPr>
          <p:spPr>
            <a:xfrm>
              <a:off x="0" y="-9525"/>
              <a:ext cx="2598960" cy="316833"/>
            </a:xfrm>
            <a:prstGeom prst="rect">
              <a:avLst/>
            </a:prstGeom>
          </p:spPr>
          <p:txBody>
            <a:bodyPr anchor="ctr" rtlCol="false" tIns="50800" lIns="50800" bIns="50800" rIns="50800"/>
            <a:lstStyle/>
            <a:p>
              <a:pPr algn="ctr">
                <a:lnSpc>
                  <a:spcPts val="2852"/>
                </a:lnSpc>
              </a:pPr>
            </a:p>
          </p:txBody>
        </p:sp>
      </p:grpSp>
      <p:sp>
        <p:nvSpPr>
          <p:cNvPr name="TextBox 71" id="71"/>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72" id="72"/>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Web</a:t>
            </a:r>
          </a:p>
        </p:txBody>
      </p:sp>
      <p:sp>
        <p:nvSpPr>
          <p:cNvPr name="TextBox 73" id="73"/>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Se crea una aplicación ASP.NET Core Web App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8459377" y="3724090"/>
            <a:ext cx="6826569" cy="5332755"/>
          </a:xfrm>
          <a:custGeom>
            <a:avLst/>
            <a:gdLst/>
            <a:ahLst/>
            <a:cxnLst/>
            <a:rect r="r" b="b" t="t" l="l"/>
            <a:pathLst>
              <a:path h="5332755" w="6826569">
                <a:moveTo>
                  <a:pt x="0" y="0"/>
                </a:moveTo>
                <a:lnTo>
                  <a:pt x="6826569" y="0"/>
                </a:lnTo>
                <a:lnTo>
                  <a:pt x="6826569" y="5332755"/>
                </a:lnTo>
                <a:lnTo>
                  <a:pt x="0" y="5332755"/>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Web</a:t>
            </a:r>
          </a:p>
        </p:txBody>
      </p:sp>
      <p:sp>
        <p:nvSpPr>
          <p:cNvPr name="TextBox 70" id="70"/>
          <p:cNvSpPr txBox="true"/>
          <p:nvPr/>
        </p:nvSpPr>
        <p:spPr>
          <a:xfrm rot="0">
            <a:off x="6824073" y="31349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 Arquitectura MVC</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458087" y="3813373"/>
            <a:ext cx="9361498" cy="5300948"/>
          </a:xfrm>
          <a:custGeom>
            <a:avLst/>
            <a:gdLst/>
            <a:ahLst/>
            <a:cxnLst/>
            <a:rect r="r" b="b" t="t" l="l"/>
            <a:pathLst>
              <a:path h="5300948" w="9361498">
                <a:moveTo>
                  <a:pt x="0" y="0"/>
                </a:moveTo>
                <a:lnTo>
                  <a:pt x="9361498" y="0"/>
                </a:lnTo>
                <a:lnTo>
                  <a:pt x="9361498" y="5300948"/>
                </a:lnTo>
                <a:lnTo>
                  <a:pt x="0" y="5300948"/>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sp>
        <p:nvSpPr>
          <p:cNvPr name="TextBox 34" id="34"/>
          <p:cNvSpPr txBox="true"/>
          <p:nvPr/>
        </p:nvSpPr>
        <p:spPr>
          <a:xfrm rot="0">
            <a:off x="6851199" y="2161063"/>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OBJETIVO GENERAL</a:t>
            </a:r>
          </a:p>
        </p:txBody>
      </p:sp>
      <p:sp>
        <p:nvSpPr>
          <p:cNvPr name="TextBox 35" id="35"/>
          <p:cNvSpPr txBox="true"/>
          <p:nvPr/>
        </p:nvSpPr>
        <p:spPr>
          <a:xfrm rot="0">
            <a:off x="6878677" y="2937384"/>
            <a:ext cx="10380623" cy="1525905"/>
          </a:xfrm>
          <a:prstGeom prst="rect">
            <a:avLst/>
          </a:prstGeom>
        </p:spPr>
        <p:txBody>
          <a:bodyPr anchor="t" rtlCol="false" tIns="0" lIns="0" bIns="0" rIns="0">
            <a:spAutoFit/>
          </a:bodyPr>
          <a:lstStyle/>
          <a:p>
            <a:pPr algn="just">
              <a:lnSpc>
                <a:spcPts val="4050"/>
              </a:lnSpc>
            </a:pPr>
            <a:r>
              <a:rPr lang="en-US" sz="2700">
                <a:solidFill>
                  <a:srgbClr val="404040"/>
                </a:solidFill>
                <a:latin typeface="Trebuchet MS"/>
                <a:ea typeface="Trebuchet MS"/>
                <a:cs typeface="Trebuchet MS"/>
                <a:sym typeface="Trebuchet MS"/>
              </a:rPr>
              <a:t>Examinar y comprender los conceptos esenciales de los servicios RESTful y su aplicación en el desarrollo de aplicaciones web mediante .NET.</a:t>
            </a:r>
          </a:p>
        </p:txBody>
      </p:sp>
      <p:grpSp>
        <p:nvGrpSpPr>
          <p:cNvPr name="Group 36" id="36"/>
          <p:cNvGrpSpPr/>
          <p:nvPr/>
        </p:nvGrpSpPr>
        <p:grpSpPr>
          <a:xfrm rot="0">
            <a:off x="419126" y="3145430"/>
            <a:ext cx="5186030" cy="4478740"/>
            <a:chOff x="0" y="0"/>
            <a:chExt cx="6914706" cy="5971654"/>
          </a:xfrm>
        </p:grpSpPr>
        <p:grpSp>
          <p:nvGrpSpPr>
            <p:cNvPr name="Group 37" id="37"/>
            <p:cNvGrpSpPr/>
            <p:nvPr/>
          </p:nvGrpSpPr>
          <p:grpSpPr>
            <a:xfrm rot="0">
              <a:off x="0" y="58906"/>
              <a:ext cx="484168" cy="484168"/>
              <a:chOff x="0" y="0"/>
              <a:chExt cx="403860" cy="403860"/>
            </a:xfrm>
          </p:grpSpPr>
          <p:sp>
            <p:nvSpPr>
              <p:cNvPr name="Freeform 38" id="3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9" id="3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0" id="40"/>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41" id="41"/>
            <p:cNvGrpSpPr/>
            <p:nvPr/>
          </p:nvGrpSpPr>
          <p:grpSpPr>
            <a:xfrm rot="0">
              <a:off x="0" y="826100"/>
              <a:ext cx="484168" cy="484168"/>
              <a:chOff x="0" y="0"/>
              <a:chExt cx="403860" cy="403860"/>
            </a:xfrm>
          </p:grpSpPr>
          <p:sp>
            <p:nvSpPr>
              <p:cNvPr name="Freeform 42" id="4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43" id="4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4" id="44"/>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5" id="45"/>
            <p:cNvGrpSpPr/>
            <p:nvPr/>
          </p:nvGrpSpPr>
          <p:grpSpPr>
            <a:xfrm rot="0">
              <a:off x="0" y="1593180"/>
              <a:ext cx="484168" cy="484168"/>
              <a:chOff x="0" y="0"/>
              <a:chExt cx="403860" cy="403860"/>
            </a:xfrm>
          </p:grpSpPr>
          <p:sp>
            <p:nvSpPr>
              <p:cNvPr name="Freeform 46" id="4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7" id="4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8" id="48"/>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9" id="49"/>
            <p:cNvGrpSpPr/>
            <p:nvPr/>
          </p:nvGrpSpPr>
          <p:grpSpPr>
            <a:xfrm rot="0">
              <a:off x="0" y="2360260"/>
              <a:ext cx="484168" cy="484168"/>
              <a:chOff x="0" y="0"/>
              <a:chExt cx="403860" cy="403860"/>
            </a:xfrm>
          </p:grpSpPr>
          <p:sp>
            <p:nvSpPr>
              <p:cNvPr name="Freeform 50" id="5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1" id="5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2" id="52"/>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3" id="53"/>
            <p:cNvGrpSpPr/>
            <p:nvPr/>
          </p:nvGrpSpPr>
          <p:grpSpPr>
            <a:xfrm rot="0">
              <a:off x="0" y="3127340"/>
              <a:ext cx="484168" cy="484168"/>
              <a:chOff x="0" y="0"/>
              <a:chExt cx="403860" cy="403860"/>
            </a:xfrm>
          </p:grpSpPr>
          <p:sp>
            <p:nvSpPr>
              <p:cNvPr name="Freeform 54" id="5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5" id="5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6" id="56"/>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7" id="57"/>
            <p:cNvGrpSpPr/>
            <p:nvPr/>
          </p:nvGrpSpPr>
          <p:grpSpPr>
            <a:xfrm rot="0">
              <a:off x="0" y="3894420"/>
              <a:ext cx="484168" cy="484168"/>
              <a:chOff x="0" y="0"/>
              <a:chExt cx="403860" cy="403860"/>
            </a:xfrm>
          </p:grpSpPr>
          <p:sp>
            <p:nvSpPr>
              <p:cNvPr name="Freeform 58" id="5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9" id="5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0" id="60"/>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61" id="61"/>
            <p:cNvGrpSpPr/>
            <p:nvPr/>
          </p:nvGrpSpPr>
          <p:grpSpPr>
            <a:xfrm rot="0">
              <a:off x="0" y="4661500"/>
              <a:ext cx="484168" cy="484168"/>
              <a:chOff x="0" y="0"/>
              <a:chExt cx="403860" cy="403860"/>
            </a:xfrm>
          </p:grpSpPr>
          <p:sp>
            <p:nvSpPr>
              <p:cNvPr name="Freeform 62" id="6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3" id="6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4" id="64"/>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5" id="65"/>
            <p:cNvGrpSpPr/>
            <p:nvPr/>
          </p:nvGrpSpPr>
          <p:grpSpPr>
            <a:xfrm rot="0">
              <a:off x="0" y="5428580"/>
              <a:ext cx="484168" cy="484168"/>
              <a:chOff x="0" y="0"/>
              <a:chExt cx="403860" cy="403860"/>
            </a:xfrm>
          </p:grpSpPr>
          <p:sp>
            <p:nvSpPr>
              <p:cNvPr name="Freeform 66" id="6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7" id="6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8" id="68"/>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69" id="69"/>
          <p:cNvSpPr txBox="true"/>
          <p:nvPr/>
        </p:nvSpPr>
        <p:spPr>
          <a:xfrm rot="0">
            <a:off x="6851199" y="4891088"/>
            <a:ext cx="10380975" cy="628650"/>
          </a:xfrm>
          <a:prstGeom prst="rect">
            <a:avLst/>
          </a:prstGeom>
        </p:spPr>
        <p:txBody>
          <a:bodyPr anchor="t" rtlCol="false" tIns="0" lIns="0" bIns="0" rIns="0">
            <a:spAutoFit/>
          </a:bodyPr>
          <a:lstStyle/>
          <a:p>
            <a:pPr algn="l">
              <a:lnSpc>
                <a:spcPts val="4800"/>
              </a:lnSpc>
            </a:pPr>
            <a:r>
              <a:rPr lang="en-US" sz="4000" b="true">
                <a:solidFill>
                  <a:srgbClr val="90C226"/>
                </a:solidFill>
                <a:latin typeface="Trebuchet MS Bold"/>
                <a:ea typeface="Trebuchet MS Bold"/>
                <a:cs typeface="Trebuchet MS Bold"/>
                <a:sym typeface="Trebuchet MS Bold"/>
              </a:rPr>
              <a:t>OBJETIVOS ESPECÍFICOS</a:t>
            </a:r>
          </a:p>
        </p:txBody>
      </p:sp>
      <p:sp>
        <p:nvSpPr>
          <p:cNvPr name="TextBox 70" id="70"/>
          <p:cNvSpPr txBox="true"/>
          <p:nvPr/>
        </p:nvSpPr>
        <p:spPr>
          <a:xfrm rot="0">
            <a:off x="6851199" y="5749164"/>
            <a:ext cx="10408101" cy="2414258"/>
          </a:xfrm>
          <a:prstGeom prst="rect">
            <a:avLst/>
          </a:prstGeom>
        </p:spPr>
        <p:txBody>
          <a:bodyPr anchor="t" rtlCol="false" tIns="0" lIns="0" bIns="0" rIns="0">
            <a:spAutoFit/>
          </a:bodyPr>
          <a:lstStyle/>
          <a:p>
            <a:pPr algn="just" marL="547543" indent="-273772" lvl="1">
              <a:lnSpc>
                <a:spcPts val="3804"/>
              </a:lnSpc>
              <a:buFont typeface="Arial"/>
              <a:buChar char="•"/>
            </a:pPr>
            <a:r>
              <a:rPr lang="en-US" sz="2536">
                <a:solidFill>
                  <a:srgbClr val="404040"/>
                </a:solidFill>
                <a:latin typeface="Trebuchet MS"/>
                <a:ea typeface="Trebuchet MS"/>
                <a:cs typeface="Trebuchet MS"/>
                <a:sym typeface="Trebuchet MS"/>
              </a:rPr>
              <a:t>Diseñar y definir las rutas y recursos necesarios para los servicios RESTful, seleccionando los métodos HTTP más adecuados para cada operación.</a:t>
            </a:r>
          </a:p>
          <a:p>
            <a:pPr algn="just" marL="547543" indent="-273772" lvl="1">
              <a:lnSpc>
                <a:spcPts val="3804"/>
              </a:lnSpc>
              <a:buFont typeface="Arial"/>
              <a:buChar char="•"/>
            </a:pPr>
            <a:r>
              <a:rPr lang="en-US" sz="2536">
                <a:solidFill>
                  <a:srgbClr val="404040"/>
                </a:solidFill>
                <a:latin typeface="Trebuchet MS"/>
                <a:ea typeface="Trebuchet MS"/>
                <a:cs typeface="Trebuchet MS"/>
                <a:sym typeface="Trebuchet MS"/>
              </a:rPr>
              <a:t>Implementar las funcionalidades de los servicios RESTful utilizando .NET, asegurando un manejo óptimo de las solicitudes y respuestas.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249370" y="3977566"/>
            <a:ext cx="10054074" cy="4084467"/>
          </a:xfrm>
          <a:custGeom>
            <a:avLst/>
            <a:gdLst/>
            <a:ahLst/>
            <a:cxnLst/>
            <a:rect r="r" b="b" t="t" l="l"/>
            <a:pathLst>
              <a:path h="4084467" w="10054074">
                <a:moveTo>
                  <a:pt x="0" y="0"/>
                </a:moveTo>
                <a:lnTo>
                  <a:pt x="10054074" y="0"/>
                </a:lnTo>
                <a:lnTo>
                  <a:pt x="10054074" y="4084468"/>
                </a:lnTo>
                <a:lnTo>
                  <a:pt x="0" y="4084468"/>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739199" y="3910609"/>
            <a:ext cx="8009306" cy="5071473"/>
          </a:xfrm>
          <a:custGeom>
            <a:avLst/>
            <a:gdLst/>
            <a:ahLst/>
            <a:cxnLst/>
            <a:rect r="r" b="b" t="t" l="l"/>
            <a:pathLst>
              <a:path h="5071473" w="8009306">
                <a:moveTo>
                  <a:pt x="0" y="0"/>
                </a:moveTo>
                <a:lnTo>
                  <a:pt x="8009306" y="0"/>
                </a:lnTo>
                <a:lnTo>
                  <a:pt x="8009306" y="5071473"/>
                </a:lnTo>
                <a:lnTo>
                  <a:pt x="0" y="5071473"/>
                </a:lnTo>
                <a:lnTo>
                  <a:pt x="0" y="0"/>
                </a:lnTo>
                <a:close/>
              </a:path>
            </a:pathLst>
          </a:custGeom>
          <a:blipFill>
            <a:blip r:embed="rId3"/>
            <a:stretch>
              <a:fillRect l="0" t="-1228" r="0" b="-1228"/>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Web</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las vistas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122490" y="3938587"/>
            <a:ext cx="9553365" cy="5015517"/>
          </a:xfrm>
          <a:custGeom>
            <a:avLst/>
            <a:gdLst/>
            <a:ahLst/>
            <a:cxnLst/>
            <a:rect r="r" b="b" t="t" l="l"/>
            <a:pathLst>
              <a:path h="5015517" w="9553365">
                <a:moveTo>
                  <a:pt x="0" y="0"/>
                </a:moveTo>
                <a:lnTo>
                  <a:pt x="9553365" y="0"/>
                </a:lnTo>
                <a:lnTo>
                  <a:pt x="9553365" y="5015517"/>
                </a:lnTo>
                <a:lnTo>
                  <a:pt x="0" y="5015517"/>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Web</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las vistas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5306518" y="2644535"/>
            <a:ext cx="5969926" cy="6410659"/>
          </a:xfrm>
          <a:custGeom>
            <a:avLst/>
            <a:gdLst/>
            <a:ahLst/>
            <a:cxnLst/>
            <a:rect r="r" b="b" t="t" l="l"/>
            <a:pathLst>
              <a:path h="6410659" w="5969926">
                <a:moveTo>
                  <a:pt x="0" y="0"/>
                </a:moveTo>
                <a:lnTo>
                  <a:pt x="5969925" y="0"/>
                </a:lnTo>
                <a:lnTo>
                  <a:pt x="5969925" y="6410659"/>
                </a:lnTo>
                <a:lnTo>
                  <a:pt x="0" y="6410659"/>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Web</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5287031" y="2644535"/>
            <a:ext cx="6091127" cy="6488551"/>
          </a:xfrm>
          <a:custGeom>
            <a:avLst/>
            <a:gdLst/>
            <a:ahLst/>
            <a:cxnLst/>
            <a:rect r="r" b="b" t="t" l="l"/>
            <a:pathLst>
              <a:path h="6488551" w="6091127">
                <a:moveTo>
                  <a:pt x="0" y="0"/>
                </a:moveTo>
                <a:lnTo>
                  <a:pt x="6091127" y="0"/>
                </a:lnTo>
                <a:lnTo>
                  <a:pt x="6091127" y="6488551"/>
                </a:lnTo>
                <a:lnTo>
                  <a:pt x="0" y="6488551"/>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Web</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5275112" y="2822463"/>
            <a:ext cx="5991433" cy="6356958"/>
          </a:xfrm>
          <a:custGeom>
            <a:avLst/>
            <a:gdLst/>
            <a:ahLst/>
            <a:cxnLst/>
            <a:rect r="r" b="b" t="t" l="l"/>
            <a:pathLst>
              <a:path h="6356958" w="5991433">
                <a:moveTo>
                  <a:pt x="0" y="0"/>
                </a:moveTo>
                <a:lnTo>
                  <a:pt x="5991433" y="0"/>
                </a:lnTo>
                <a:lnTo>
                  <a:pt x="5991433" y="6356958"/>
                </a:lnTo>
                <a:lnTo>
                  <a:pt x="0" y="6356958"/>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Web</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5285307" y="2644535"/>
            <a:ext cx="5943756" cy="6356958"/>
          </a:xfrm>
          <a:custGeom>
            <a:avLst/>
            <a:gdLst/>
            <a:ahLst/>
            <a:cxnLst/>
            <a:rect r="r" b="b" t="t" l="l"/>
            <a:pathLst>
              <a:path h="6356958" w="5943756">
                <a:moveTo>
                  <a:pt x="0" y="0"/>
                </a:moveTo>
                <a:lnTo>
                  <a:pt x="5943756" y="0"/>
                </a:lnTo>
                <a:lnTo>
                  <a:pt x="5943756" y="6356958"/>
                </a:lnTo>
                <a:lnTo>
                  <a:pt x="0" y="6356958"/>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Web</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Web</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484759" y="4572000"/>
            <a:ext cx="11301259" cy="3362125"/>
          </a:xfrm>
          <a:custGeom>
            <a:avLst/>
            <a:gdLst/>
            <a:ahLst/>
            <a:cxnLst/>
            <a:rect r="r" b="b" t="t" l="l"/>
            <a:pathLst>
              <a:path h="3362125" w="11301259">
                <a:moveTo>
                  <a:pt x="0" y="0"/>
                </a:moveTo>
                <a:lnTo>
                  <a:pt x="11301259" y="0"/>
                </a:lnTo>
                <a:lnTo>
                  <a:pt x="11301259" y="3362125"/>
                </a:lnTo>
                <a:lnTo>
                  <a:pt x="0" y="3362125"/>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Móvil</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Se crea un proyecto móvil .NET MAUI</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8525721" y="3790765"/>
            <a:ext cx="6557961" cy="5225875"/>
          </a:xfrm>
          <a:custGeom>
            <a:avLst/>
            <a:gdLst/>
            <a:ahLst/>
            <a:cxnLst/>
            <a:rect r="r" b="b" t="t" l="l"/>
            <a:pathLst>
              <a:path h="5225875" w="6557961">
                <a:moveTo>
                  <a:pt x="0" y="0"/>
                </a:moveTo>
                <a:lnTo>
                  <a:pt x="6557961" y="0"/>
                </a:lnTo>
                <a:lnTo>
                  <a:pt x="6557961" y="5225875"/>
                </a:lnTo>
                <a:lnTo>
                  <a:pt x="0" y="5225875"/>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Móvil</a:t>
            </a:r>
          </a:p>
        </p:txBody>
      </p:sp>
      <p:sp>
        <p:nvSpPr>
          <p:cNvPr name="TextBox 70" id="70"/>
          <p:cNvSpPr txBox="true"/>
          <p:nvPr/>
        </p:nvSpPr>
        <p:spPr>
          <a:xfrm rot="0">
            <a:off x="6824073" y="31349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 Arquitectura MVC</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336431" y="4169834"/>
            <a:ext cx="9879952" cy="4520078"/>
          </a:xfrm>
          <a:custGeom>
            <a:avLst/>
            <a:gdLst/>
            <a:ahLst/>
            <a:cxnLst/>
            <a:rect r="r" b="b" t="t" l="l"/>
            <a:pathLst>
              <a:path h="4520078" w="9879952">
                <a:moveTo>
                  <a:pt x="0" y="0"/>
                </a:moveTo>
                <a:lnTo>
                  <a:pt x="9879952" y="0"/>
                </a:lnTo>
                <a:lnTo>
                  <a:pt x="9879952" y="4520078"/>
                </a:lnTo>
                <a:lnTo>
                  <a:pt x="0" y="4520078"/>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48" id="48"/>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DESCRIPCIÓN DEL TRABAJO</a:t>
            </a:r>
          </a:p>
        </p:txBody>
      </p:sp>
      <p:sp>
        <p:nvSpPr>
          <p:cNvPr name="TextBox 49" id="49"/>
          <p:cNvSpPr txBox="true"/>
          <p:nvPr/>
        </p:nvSpPr>
        <p:spPr>
          <a:xfrm rot="0">
            <a:off x="1477137" y="2985506"/>
            <a:ext cx="9598540" cy="6059064"/>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Se debe implementar un Web Service para la conversión de unidades, en este caso unidades de presión, así como un Web Service para autenticar el ingreso al sistema.</a:t>
            </a:r>
          </a:p>
          <a:p>
            <a:pPr algn="just">
              <a:lnSpc>
                <a:spcPts val="2852"/>
              </a:lnSpc>
            </a:pPr>
          </a:p>
          <a:p>
            <a:pPr algn="just">
              <a:lnSpc>
                <a:spcPts val="2852"/>
              </a:lnSpc>
            </a:pPr>
            <a:r>
              <a:rPr lang="en-US" sz="2377">
                <a:solidFill>
                  <a:srgbClr val="FFFFFF"/>
                </a:solidFill>
                <a:latin typeface="Trebuchet MS"/>
                <a:ea typeface="Trebuchet MS"/>
                <a:cs typeface="Trebuchet MS"/>
                <a:sym typeface="Trebuchet MS"/>
              </a:rPr>
              <a:t>Se espera que el sistema transforme valores desde y hacia las siguientes unidades: </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Pascales (PA)</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BAR</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Atmósferas (ATM)</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Milímetros de Mercurio (mmHg)</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Libras por pulgada cuadrada (PSI)</a:t>
            </a:r>
          </a:p>
          <a:p>
            <a:pPr algn="just">
              <a:lnSpc>
                <a:spcPts val="2852"/>
              </a:lnSpc>
            </a:pPr>
          </a:p>
          <a:p>
            <a:pPr algn="just">
              <a:lnSpc>
                <a:spcPts val="2852"/>
              </a:lnSpc>
            </a:pPr>
            <a:r>
              <a:rPr lang="en-US" sz="2377">
                <a:solidFill>
                  <a:srgbClr val="FFFFFF"/>
                </a:solidFill>
                <a:latin typeface="Trebuchet MS"/>
                <a:ea typeface="Trebuchet MS"/>
                <a:cs typeface="Trebuchet MS"/>
                <a:sym typeface="Trebuchet MS"/>
              </a:rPr>
              <a:t>Se espera que el sistema cuente con 4 clientes:</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Consola</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Móvil</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Escritorio</a:t>
            </a:r>
          </a:p>
          <a:p>
            <a:pPr algn="just" marL="513263" indent="-256631" lvl="1">
              <a:lnSpc>
                <a:spcPts val="2852"/>
              </a:lnSpc>
              <a:buFont typeface="Arial"/>
              <a:buChar char="•"/>
            </a:pPr>
            <a:r>
              <a:rPr lang="en-US" sz="2377">
                <a:solidFill>
                  <a:srgbClr val="FFFFFF"/>
                </a:solidFill>
                <a:latin typeface="Trebuchet MS"/>
                <a:ea typeface="Trebuchet MS"/>
                <a:cs typeface="Trebuchet MS"/>
                <a:sym typeface="Trebuchet MS"/>
              </a:rPr>
              <a:t>Web</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297588" y="4493767"/>
            <a:ext cx="9999778" cy="3774916"/>
          </a:xfrm>
          <a:custGeom>
            <a:avLst/>
            <a:gdLst/>
            <a:ahLst/>
            <a:cxnLst/>
            <a:rect r="r" b="b" t="t" l="l"/>
            <a:pathLst>
              <a:path h="3774916" w="9999778">
                <a:moveTo>
                  <a:pt x="0" y="0"/>
                </a:moveTo>
                <a:lnTo>
                  <a:pt x="9999778" y="0"/>
                </a:lnTo>
                <a:lnTo>
                  <a:pt x="9999778" y="3774916"/>
                </a:lnTo>
                <a:lnTo>
                  <a:pt x="0" y="3774916"/>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Creación de los Controladores</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171912" y="4805766"/>
            <a:ext cx="12007046" cy="3166858"/>
          </a:xfrm>
          <a:custGeom>
            <a:avLst/>
            <a:gdLst/>
            <a:ahLst/>
            <a:cxnLst/>
            <a:rect r="r" b="b" t="t" l="l"/>
            <a:pathLst>
              <a:path h="3166858" w="12007046">
                <a:moveTo>
                  <a:pt x="0" y="0"/>
                </a:moveTo>
                <a:lnTo>
                  <a:pt x="12007046" y="0"/>
                </a:lnTo>
                <a:lnTo>
                  <a:pt x="12007046" y="3166859"/>
                </a:lnTo>
                <a:lnTo>
                  <a:pt x="0" y="3166859"/>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Móvil</a:t>
            </a:r>
          </a:p>
        </p:txBody>
      </p:sp>
      <p:sp>
        <p:nvSpPr>
          <p:cNvPr name="TextBox 70" id="70"/>
          <p:cNvSpPr txBox="true"/>
          <p:nvPr/>
        </p:nvSpPr>
        <p:spPr>
          <a:xfrm rot="0">
            <a:off x="6824073" y="31349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las Vistas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6333217" y="4181290"/>
            <a:ext cx="11684435" cy="4483902"/>
          </a:xfrm>
          <a:custGeom>
            <a:avLst/>
            <a:gdLst/>
            <a:ahLst/>
            <a:cxnLst/>
            <a:rect r="r" b="b" t="t" l="l"/>
            <a:pathLst>
              <a:path h="4483902" w="11684435">
                <a:moveTo>
                  <a:pt x="0" y="0"/>
                </a:moveTo>
                <a:lnTo>
                  <a:pt x="11684435" y="0"/>
                </a:lnTo>
                <a:lnTo>
                  <a:pt x="11684435" y="4483902"/>
                </a:lnTo>
                <a:lnTo>
                  <a:pt x="0" y="4483902"/>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Cliente Móvil</a:t>
            </a:r>
          </a:p>
        </p:txBody>
      </p:sp>
      <p:sp>
        <p:nvSpPr>
          <p:cNvPr name="TextBox 70" id="70"/>
          <p:cNvSpPr txBox="true"/>
          <p:nvPr/>
        </p:nvSpPr>
        <p:spPr>
          <a:xfrm rot="0">
            <a:off x="6824073" y="31349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las Vistas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7312914" y="1549366"/>
            <a:ext cx="3662173" cy="7570382"/>
          </a:xfrm>
          <a:custGeom>
            <a:avLst/>
            <a:gdLst/>
            <a:ahLst/>
            <a:cxnLst/>
            <a:rect r="r" b="b" t="t" l="l"/>
            <a:pathLst>
              <a:path h="7570382" w="3662173">
                <a:moveTo>
                  <a:pt x="0" y="0"/>
                </a:moveTo>
                <a:lnTo>
                  <a:pt x="3662172" y="0"/>
                </a:lnTo>
                <a:lnTo>
                  <a:pt x="3662172" y="7570382"/>
                </a:lnTo>
                <a:lnTo>
                  <a:pt x="0" y="7570382"/>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Móvil</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7259793" y="1448117"/>
            <a:ext cx="3768413" cy="7810183"/>
          </a:xfrm>
          <a:custGeom>
            <a:avLst/>
            <a:gdLst/>
            <a:ahLst/>
            <a:cxnLst/>
            <a:rect r="r" b="b" t="t" l="l"/>
            <a:pathLst>
              <a:path h="7810183" w="3768413">
                <a:moveTo>
                  <a:pt x="0" y="0"/>
                </a:moveTo>
                <a:lnTo>
                  <a:pt x="3768414" y="0"/>
                </a:lnTo>
                <a:lnTo>
                  <a:pt x="3768414" y="7810183"/>
                </a:lnTo>
                <a:lnTo>
                  <a:pt x="0" y="7810183"/>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Móvil</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7175753" y="1360750"/>
            <a:ext cx="3790824" cy="7897550"/>
          </a:xfrm>
          <a:custGeom>
            <a:avLst/>
            <a:gdLst/>
            <a:ahLst/>
            <a:cxnLst/>
            <a:rect r="r" b="b" t="t" l="l"/>
            <a:pathLst>
              <a:path h="7897550" w="3790824">
                <a:moveTo>
                  <a:pt x="0" y="0"/>
                </a:moveTo>
                <a:lnTo>
                  <a:pt x="3790824" y="0"/>
                </a:lnTo>
                <a:lnTo>
                  <a:pt x="3790824" y="7897550"/>
                </a:lnTo>
                <a:lnTo>
                  <a:pt x="0" y="7897550"/>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Móvil</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7214221" y="1324627"/>
            <a:ext cx="3859558" cy="8019861"/>
          </a:xfrm>
          <a:custGeom>
            <a:avLst/>
            <a:gdLst/>
            <a:ahLst/>
            <a:cxnLst/>
            <a:rect r="r" b="b" t="t" l="l"/>
            <a:pathLst>
              <a:path h="8019861" w="3859558">
                <a:moveTo>
                  <a:pt x="0" y="0"/>
                </a:moveTo>
                <a:lnTo>
                  <a:pt x="3859558" y="0"/>
                </a:lnTo>
                <a:lnTo>
                  <a:pt x="3859558" y="8019860"/>
                </a:lnTo>
                <a:lnTo>
                  <a:pt x="0" y="8019860"/>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Móvil</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7284683" y="1284209"/>
            <a:ext cx="3718634" cy="7747154"/>
          </a:xfrm>
          <a:custGeom>
            <a:avLst/>
            <a:gdLst/>
            <a:ahLst/>
            <a:cxnLst/>
            <a:rect r="r" b="b" t="t" l="l"/>
            <a:pathLst>
              <a:path h="7747154" w="3718634">
                <a:moveTo>
                  <a:pt x="0" y="0"/>
                </a:moveTo>
                <a:lnTo>
                  <a:pt x="3718634" y="0"/>
                </a:lnTo>
                <a:lnTo>
                  <a:pt x="3718634" y="7747154"/>
                </a:lnTo>
                <a:lnTo>
                  <a:pt x="0" y="7747154"/>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Vistas del Cliente Móvil</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Cliente Móvil</a:t>
            </a: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67" id="67"/>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CONCLUSIONES</a:t>
            </a:r>
          </a:p>
        </p:txBody>
      </p:sp>
      <p:sp>
        <p:nvSpPr>
          <p:cNvPr name="TextBox 68" id="68"/>
          <p:cNvSpPr txBox="true"/>
          <p:nvPr/>
        </p:nvSpPr>
        <p:spPr>
          <a:xfrm rot="0">
            <a:off x="6424819" y="3349320"/>
            <a:ext cx="11329859" cy="4804080"/>
          </a:xfrm>
          <a:prstGeom prst="rect">
            <a:avLst/>
          </a:prstGeom>
        </p:spPr>
        <p:txBody>
          <a:bodyPr anchor="t" rtlCol="false" tIns="0" lIns="0" bIns="0" rIns="0">
            <a:spAutoFit/>
          </a:bodyPr>
          <a:lstStyle/>
          <a:p>
            <a:pPr algn="just" marL="503433" indent="-251717" lvl="1">
              <a:lnSpc>
                <a:spcPts val="3497"/>
              </a:lnSpc>
              <a:buFont typeface="Arial"/>
              <a:buChar char="•"/>
            </a:pPr>
            <a:r>
              <a:rPr lang="en-US" sz="2331">
                <a:solidFill>
                  <a:srgbClr val="404040"/>
                </a:solidFill>
                <a:latin typeface="Trebuchet MS"/>
                <a:ea typeface="Trebuchet MS"/>
                <a:cs typeface="Trebuchet MS"/>
                <a:sym typeface="Trebuchet MS"/>
              </a:rPr>
              <a:t>Utilizar .NET para desarrollar el web service RESTful resultó ser una experiencia eficiente y práctica, gracias a sus herramientas integradas, su enfoque estructurado, y el soporte nativo para implementar servicios modernos con estándares REST.</a:t>
            </a:r>
          </a:p>
          <a:p>
            <a:pPr algn="just" marL="503433" indent="-251717" lvl="1">
              <a:lnSpc>
                <a:spcPts val="3497"/>
              </a:lnSpc>
              <a:buFont typeface="Arial"/>
              <a:buChar char="•"/>
            </a:pPr>
            <a:r>
              <a:rPr lang="en-US" sz="2331">
                <a:solidFill>
                  <a:srgbClr val="404040"/>
                </a:solidFill>
                <a:latin typeface="Trebuchet MS"/>
                <a:ea typeface="Trebuchet MS"/>
                <a:cs typeface="Trebuchet MS"/>
                <a:sym typeface="Trebuchet MS"/>
              </a:rPr>
              <a:t>Los cuatro clientes desarrollados (escritorio, consola, móvil y web) pudieron consumir el servicio de manera exitosa, demostrando la versatilidad del web service y su capacidad de adaptarse a diferentes plataformas y tecnologías.</a:t>
            </a:r>
          </a:p>
          <a:p>
            <a:pPr algn="just" marL="503433" indent="-251717" lvl="1">
              <a:lnSpc>
                <a:spcPts val="3497"/>
              </a:lnSpc>
              <a:buFont typeface="Arial"/>
              <a:buChar char="•"/>
            </a:pPr>
            <a:r>
              <a:rPr lang="en-US" sz="2331">
                <a:solidFill>
                  <a:srgbClr val="404040"/>
                </a:solidFill>
                <a:latin typeface="Trebuchet MS"/>
                <a:ea typeface="Trebuchet MS"/>
                <a:cs typeface="Trebuchet MS"/>
                <a:sym typeface="Trebuchet MS"/>
              </a:rPr>
              <a:t>Crear el servicio en .NET fue notablemente más sencillo que hacerlo en Java, ya que .NET proporciona un entorno más amigable y optimizado para la creación de servicios web, reduciendo significativamente el tiempo de desarrollo y la complejidad del proceso.</a:t>
            </a:r>
          </a:p>
        </p:txBody>
      </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67" id="67"/>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RECOMENDACIONES</a:t>
            </a:r>
          </a:p>
        </p:txBody>
      </p:sp>
      <p:sp>
        <p:nvSpPr>
          <p:cNvPr name="TextBox 68" id="68"/>
          <p:cNvSpPr txBox="true"/>
          <p:nvPr/>
        </p:nvSpPr>
        <p:spPr>
          <a:xfrm rot="0">
            <a:off x="6424819" y="3349320"/>
            <a:ext cx="11529406" cy="4887350"/>
          </a:xfrm>
          <a:prstGeom prst="rect">
            <a:avLst/>
          </a:prstGeom>
        </p:spPr>
        <p:txBody>
          <a:bodyPr anchor="t" rtlCol="false" tIns="0" lIns="0" bIns="0" rIns="0">
            <a:spAutoFit/>
          </a:bodyPr>
          <a:lstStyle/>
          <a:p>
            <a:pPr algn="just" marL="512300" indent="-256150" lvl="1">
              <a:lnSpc>
                <a:spcPts val="3559"/>
              </a:lnSpc>
              <a:buFont typeface="Arial"/>
              <a:buChar char="•"/>
            </a:pPr>
            <a:r>
              <a:rPr lang="en-US" sz="2372">
                <a:solidFill>
                  <a:srgbClr val="404040"/>
                </a:solidFill>
                <a:latin typeface="Trebuchet MS"/>
                <a:ea typeface="Trebuchet MS"/>
                <a:cs typeface="Trebuchet MS"/>
                <a:sym typeface="Trebuchet MS"/>
              </a:rPr>
              <a:t>Dado lo eficiente y sencillo que resultó crear el servicio web RESTful con .NET, se recomienda continuar utilizando esta tecnología para desarrollar servicios similares, explorando otras características avanzadas como autenticación integrada o soporte para GraphQL.</a:t>
            </a:r>
          </a:p>
          <a:p>
            <a:pPr algn="just" marL="512300" indent="-256150" lvl="1">
              <a:lnSpc>
                <a:spcPts val="3559"/>
              </a:lnSpc>
              <a:buFont typeface="Arial"/>
              <a:buChar char="•"/>
            </a:pPr>
            <a:r>
              <a:rPr lang="en-US" sz="2372">
                <a:solidFill>
                  <a:srgbClr val="404040"/>
                </a:solidFill>
                <a:latin typeface="Trebuchet MS"/>
                <a:ea typeface="Trebuchet MS"/>
                <a:cs typeface="Trebuchet MS"/>
                <a:sym typeface="Trebuchet MS"/>
              </a:rPr>
              <a:t>Aprovechar la flexibilidad demostrada por el servicio para ser consumido desde múltiples plataformas y lenguajes, asegurando que futuros desarrollos sigan siendo compatibles con una amplia variedad de clientes.</a:t>
            </a:r>
          </a:p>
          <a:p>
            <a:pPr algn="just" marL="512300" indent="-256150" lvl="1">
              <a:lnSpc>
                <a:spcPts val="3559"/>
              </a:lnSpc>
              <a:buFont typeface="Arial"/>
              <a:buChar char="•"/>
            </a:pPr>
            <a:r>
              <a:rPr lang="en-US" sz="2372">
                <a:solidFill>
                  <a:srgbClr val="404040"/>
                </a:solidFill>
                <a:latin typeface="Trebuchet MS"/>
                <a:ea typeface="Trebuchet MS"/>
                <a:cs typeface="Trebuchet MS"/>
                <a:sym typeface="Trebuchet MS"/>
              </a:rPr>
              <a:t>Considerar realizar un análisis de herramientas disponibles antes de iniciar un proyecto, priorizando tecnologías como .NET que simplifiquen el desarrollo sin sacrificar funcionalidad ni interoperabilidad, especialmente frente a alternativas más complejas como Java en este contexto.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7451779" y="4572000"/>
            <a:ext cx="4100097" cy="4311361"/>
          </a:xfrm>
          <a:custGeom>
            <a:avLst/>
            <a:gdLst/>
            <a:ahLst/>
            <a:cxnLst/>
            <a:rect r="r" b="b" t="t" l="l"/>
            <a:pathLst>
              <a:path h="4311361" w="4100097">
                <a:moveTo>
                  <a:pt x="0" y="0"/>
                </a:moveTo>
                <a:lnTo>
                  <a:pt x="4100097" y="0"/>
                </a:lnTo>
                <a:lnTo>
                  <a:pt x="4100097" y="4311361"/>
                </a:lnTo>
                <a:lnTo>
                  <a:pt x="0" y="4311361"/>
                </a:lnTo>
                <a:lnTo>
                  <a:pt x="0" y="0"/>
                </a:lnTo>
                <a:close/>
              </a:path>
            </a:pathLst>
          </a:custGeom>
          <a:blipFill>
            <a:blip r:embed="rId3"/>
            <a:stretch>
              <a:fillRect l="0" t="0" r="0" b="0"/>
            </a:stretch>
          </a:blipFill>
        </p:spPr>
      </p:sp>
      <p:sp>
        <p:nvSpPr>
          <p:cNvPr name="Freeform 68" id="68"/>
          <p:cNvSpPr/>
          <p:nvPr/>
        </p:nvSpPr>
        <p:spPr>
          <a:xfrm flipH="false" flipV="false" rot="0">
            <a:off x="12806699" y="4572000"/>
            <a:ext cx="3601799" cy="4311361"/>
          </a:xfrm>
          <a:custGeom>
            <a:avLst/>
            <a:gdLst/>
            <a:ahLst/>
            <a:cxnLst/>
            <a:rect r="r" b="b" t="t" l="l"/>
            <a:pathLst>
              <a:path h="4311361" w="3601799">
                <a:moveTo>
                  <a:pt x="0" y="0"/>
                </a:moveTo>
                <a:lnTo>
                  <a:pt x="3601799" y="0"/>
                </a:lnTo>
                <a:lnTo>
                  <a:pt x="3601799" y="4311361"/>
                </a:lnTo>
                <a:lnTo>
                  <a:pt x="0" y="4311361"/>
                </a:lnTo>
                <a:lnTo>
                  <a:pt x="0" y="0"/>
                </a:lnTo>
                <a:close/>
              </a:path>
            </a:pathLst>
          </a:custGeom>
          <a:blipFill>
            <a:blip r:embed="rId4"/>
            <a:stretch>
              <a:fillRect l="0" t="0" r="0" b="0"/>
            </a:stretch>
          </a:blipFill>
        </p:spPr>
      </p:sp>
      <p:sp>
        <p:nvSpPr>
          <p:cNvPr name="TextBox 69" id="69"/>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70" id="70"/>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1" id="71"/>
          <p:cNvSpPr txBox="true"/>
          <p:nvPr/>
        </p:nvSpPr>
        <p:spPr>
          <a:xfrm rot="0">
            <a:off x="6824073" y="3249215"/>
            <a:ext cx="10408101" cy="95112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Para configurar el servidor, se debe crear una página web en IIS en una dirección donde luego se publicará el Web Service.</a:t>
            </a:r>
          </a:p>
        </p:txBody>
      </p:sp>
    </p:spTree>
  </p:cSld>
  <p:clrMapOvr>
    <a:masterClrMapping/>
  </p:clrMapOvr>
</p:sld>
</file>

<file path=ppt/slides/slide6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TextBox 67" id="67"/>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BIBLIOGRAFÍA</a:t>
            </a:r>
          </a:p>
        </p:txBody>
      </p:sp>
      <p:sp>
        <p:nvSpPr>
          <p:cNvPr name="TextBox 68" id="68"/>
          <p:cNvSpPr txBox="true"/>
          <p:nvPr/>
        </p:nvSpPr>
        <p:spPr>
          <a:xfrm rot="0">
            <a:off x="6273678" y="3270578"/>
            <a:ext cx="11723420" cy="4882822"/>
          </a:xfrm>
          <a:prstGeom prst="rect">
            <a:avLst/>
          </a:prstGeom>
        </p:spPr>
        <p:txBody>
          <a:bodyPr anchor="t" rtlCol="false" tIns="0" lIns="0" bIns="0" rIns="0">
            <a:spAutoFit/>
          </a:bodyPr>
          <a:lstStyle/>
          <a:p>
            <a:pPr algn="just" marL="468433" indent="-234216" lvl="1">
              <a:lnSpc>
                <a:spcPts val="3254"/>
              </a:lnSpc>
              <a:buFont typeface="Arial"/>
              <a:buChar char="•"/>
            </a:pPr>
            <a:r>
              <a:rPr lang="en-US" sz="2169">
                <a:solidFill>
                  <a:srgbClr val="404040"/>
                </a:solidFill>
                <a:latin typeface="Trebuchet MS"/>
                <a:ea typeface="Trebuchet MS"/>
                <a:cs typeface="Trebuchet MS"/>
                <a:sym typeface="Trebuchet MS"/>
              </a:rPr>
              <a:t>Rick-Anderson. (2024, 19 marzo). Crear API RESTful con ASP.NET Web API - ASP.NET 4.x. Microsoft Learn. https://learn.microsoft.com/es-es/aspnet/web-api/overview/older-versions/build-restful-apis-with-aspnet-web-api</a:t>
            </a:r>
          </a:p>
          <a:p>
            <a:pPr algn="just" marL="468433" indent="-234216" lvl="1">
              <a:lnSpc>
                <a:spcPts val="3254"/>
              </a:lnSpc>
              <a:buFont typeface="Arial"/>
              <a:buChar char="•"/>
            </a:pPr>
            <a:r>
              <a:rPr lang="en-US" sz="2169">
                <a:solidFill>
                  <a:srgbClr val="404040"/>
                </a:solidFill>
                <a:latin typeface="Trebuchet MS"/>
                <a:ea typeface="Trebuchet MS"/>
                <a:cs typeface="Trebuchet MS"/>
                <a:sym typeface="Trebuchet MS"/>
              </a:rPr>
              <a:t>ASP.NET web de APIs | Rest APIs con .NET y C#. (s. f.). Microsoft. https://dotnet.microsoft.com/es-es/apps/aspnet/apis</a:t>
            </a:r>
          </a:p>
          <a:p>
            <a:pPr algn="just" marL="468433" indent="-234216" lvl="1">
              <a:lnSpc>
                <a:spcPts val="3254"/>
              </a:lnSpc>
              <a:buFont typeface="Arial"/>
              <a:buChar char="•"/>
            </a:pPr>
            <a:r>
              <a:rPr lang="en-US" sz="2169">
                <a:solidFill>
                  <a:srgbClr val="404040"/>
                </a:solidFill>
                <a:latin typeface="Trebuchet MS"/>
                <a:ea typeface="Trebuchet MS"/>
                <a:cs typeface="Trebuchet MS"/>
                <a:sym typeface="Trebuchet MS"/>
              </a:rPr>
              <a:t>What is REST?: REST API Tutorial. (2023, 11 diciembre). REST API Tutorial. https://restfulapi.net/</a:t>
            </a:r>
          </a:p>
          <a:p>
            <a:pPr algn="just" marL="468433" indent="-234216" lvl="1">
              <a:lnSpc>
                <a:spcPts val="3254"/>
              </a:lnSpc>
              <a:buFont typeface="Arial"/>
              <a:buChar char="•"/>
            </a:pPr>
            <a:r>
              <a:rPr lang="en-US" sz="2169">
                <a:solidFill>
                  <a:srgbClr val="404040"/>
                </a:solidFill>
                <a:latin typeface="Trebuchet MS"/>
                <a:ea typeface="Trebuchet MS"/>
                <a:cs typeface="Trebuchet MS"/>
                <a:sym typeface="Trebuchet MS"/>
              </a:rPr>
              <a:t>Singh, C. (2023, 2 diciembre). Build a RESTful Web API using .NET 8 - Chandrashekhar Singh - Medium. Medium. https://medium.com/@chandrashekharsingh25/build-a-restful-web-api-with-net-8-44fc93b36618</a:t>
            </a:r>
          </a:p>
          <a:p>
            <a:pPr algn="just" marL="468433" indent="-234216" lvl="1">
              <a:lnSpc>
                <a:spcPts val="3254"/>
              </a:lnSpc>
              <a:buFont typeface="Arial"/>
              <a:buChar char="•"/>
            </a:pPr>
            <a:r>
              <a:rPr lang="en-US" sz="2169">
                <a:solidFill>
                  <a:srgbClr val="404040"/>
                </a:solidFill>
                <a:latin typeface="Trebuchet MS"/>
                <a:ea typeface="Trebuchet MS"/>
                <a:cs typeface="Trebuchet MS"/>
                <a:sym typeface="Trebuchet MS"/>
              </a:rPr>
              <a:t>Mehta, T. (2024, 28 junio). How to build RESTful APIs with ASP.NET Core 8. DEV Community. https://dev.to/wirefuture/how-to-build-restful-apis-with-aspnet-core-8-j5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124712" y="4536460"/>
            <a:ext cx="9972035" cy="2966680"/>
          </a:xfrm>
          <a:custGeom>
            <a:avLst/>
            <a:gdLst/>
            <a:ahLst/>
            <a:cxnLst/>
            <a:rect r="r" b="b" t="t" l="l"/>
            <a:pathLst>
              <a:path h="2966680" w="9972035">
                <a:moveTo>
                  <a:pt x="0" y="0"/>
                </a:moveTo>
                <a:lnTo>
                  <a:pt x="9972035" y="0"/>
                </a:lnTo>
                <a:lnTo>
                  <a:pt x="9972035" y="2966680"/>
                </a:lnTo>
                <a:lnTo>
                  <a:pt x="0" y="2966680"/>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Se crea un proyecto ASP.NET Core Web API</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Servidor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6019800"/>
            <a:ext cx="673100" cy="4267200"/>
            <a:chOff x="0" y="0"/>
            <a:chExt cx="897466" cy="5689600"/>
          </a:xfrm>
        </p:grpSpPr>
        <p:sp>
          <p:nvSpPr>
            <p:cNvPr name="Freeform 3" id="3"/>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4" id="4"/>
          <p:cNvGrpSpPr/>
          <p:nvPr/>
        </p:nvGrpSpPr>
        <p:grpSpPr>
          <a:xfrm rot="0">
            <a:off x="2" y="1238533"/>
            <a:ext cx="11528592" cy="8192047"/>
            <a:chOff x="0" y="0"/>
            <a:chExt cx="15371456" cy="10922730"/>
          </a:xfrm>
        </p:grpSpPr>
        <p:sp>
          <p:nvSpPr>
            <p:cNvPr name="Freeform 5" id="5"/>
            <p:cNvSpPr/>
            <p:nvPr/>
          </p:nvSpPr>
          <p:spPr>
            <a:xfrm flipH="false" flipV="false" rot="0">
              <a:off x="0" y="0"/>
              <a:ext cx="15371445" cy="10922723"/>
            </a:xfrm>
            <a:custGeom>
              <a:avLst/>
              <a:gdLst/>
              <a:ahLst/>
              <a:cxnLst/>
              <a:rect r="r" b="b" t="t" l="l"/>
              <a:pathLst>
                <a:path h="10922723" w="15371445">
                  <a:moveTo>
                    <a:pt x="0" y="0"/>
                  </a:moveTo>
                  <a:lnTo>
                    <a:pt x="15371445" y="0"/>
                  </a:lnTo>
                  <a:lnTo>
                    <a:pt x="15371445" y="10922723"/>
                  </a:lnTo>
                  <a:lnTo>
                    <a:pt x="0" y="10922723"/>
                  </a:lnTo>
                  <a:close/>
                </a:path>
              </a:pathLst>
            </a:custGeom>
            <a:solidFill>
              <a:srgbClr val="2C3C43"/>
            </a:solidFill>
          </p:spPr>
        </p:sp>
      </p:grpSp>
      <p:grpSp>
        <p:nvGrpSpPr>
          <p:cNvPr name="Group 6" id="6"/>
          <p:cNvGrpSpPr/>
          <p:nvPr/>
        </p:nvGrpSpPr>
        <p:grpSpPr>
          <a:xfrm rot="0">
            <a:off x="0" y="1448117"/>
            <a:ext cx="1028700" cy="7810183"/>
            <a:chOff x="0" y="0"/>
            <a:chExt cx="1371600" cy="10413578"/>
          </a:xfrm>
        </p:grpSpPr>
        <p:sp>
          <p:nvSpPr>
            <p:cNvPr name="Freeform 7" id="7"/>
            <p:cNvSpPr/>
            <p:nvPr/>
          </p:nvSpPr>
          <p:spPr>
            <a:xfrm flipH="false" flipV="false" rot="0">
              <a:off x="0" y="0"/>
              <a:ext cx="1371651" cy="10413569"/>
            </a:xfrm>
            <a:custGeom>
              <a:avLst/>
              <a:gdLst/>
              <a:ahLst/>
              <a:cxnLst/>
              <a:rect r="r" b="b" t="t" l="l"/>
              <a:pathLst>
                <a:path h="10413569" w="1371651">
                  <a:moveTo>
                    <a:pt x="0" y="0"/>
                  </a:moveTo>
                  <a:lnTo>
                    <a:pt x="1371651" y="0"/>
                  </a:lnTo>
                  <a:lnTo>
                    <a:pt x="1371651" y="10413569"/>
                  </a:lnTo>
                  <a:lnTo>
                    <a:pt x="0" y="10413569"/>
                  </a:lnTo>
                  <a:close/>
                </a:path>
              </a:pathLst>
            </a:custGeom>
            <a:solidFill>
              <a:srgbClr val="90C226"/>
            </a:solidFill>
          </p:spPr>
        </p:sp>
      </p:grpSp>
      <p:grpSp>
        <p:nvGrpSpPr>
          <p:cNvPr name="Group 8" id="8"/>
          <p:cNvGrpSpPr/>
          <p:nvPr/>
        </p:nvGrpSpPr>
        <p:grpSpPr>
          <a:xfrm rot="5400000">
            <a:off x="-4066796" y="5109780"/>
            <a:ext cx="10287003" cy="96012"/>
            <a:chOff x="0" y="0"/>
            <a:chExt cx="13716004" cy="128016"/>
          </a:xfrm>
        </p:grpSpPr>
        <p:sp>
          <p:nvSpPr>
            <p:cNvPr name="Freeform 9" id="9"/>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0" id="10"/>
          <p:cNvGrpSpPr/>
          <p:nvPr/>
        </p:nvGrpSpPr>
        <p:grpSpPr>
          <a:xfrm rot="5400000">
            <a:off x="6374746" y="5095496"/>
            <a:ext cx="10287003" cy="96012"/>
            <a:chOff x="0" y="0"/>
            <a:chExt cx="13716004" cy="128016"/>
          </a:xfrm>
        </p:grpSpPr>
        <p:sp>
          <p:nvSpPr>
            <p:cNvPr name="Freeform 11" id="11"/>
            <p:cNvSpPr/>
            <p:nvPr/>
          </p:nvSpPr>
          <p:spPr>
            <a:xfrm flipH="false" flipV="false" rot="0">
              <a:off x="0" y="0"/>
              <a:ext cx="13716000" cy="128016"/>
            </a:xfrm>
            <a:custGeom>
              <a:avLst/>
              <a:gdLst/>
              <a:ahLst/>
              <a:cxnLst/>
              <a:rect r="r" b="b" t="t" l="l"/>
              <a:pathLst>
                <a:path h="128016" w="13716000">
                  <a:moveTo>
                    <a:pt x="0" y="0"/>
                  </a:moveTo>
                  <a:lnTo>
                    <a:pt x="13716000" y="0"/>
                  </a:lnTo>
                  <a:lnTo>
                    <a:pt x="13716000" y="128016"/>
                  </a:lnTo>
                  <a:lnTo>
                    <a:pt x="0" y="128016"/>
                  </a:lnTo>
                  <a:close/>
                </a:path>
              </a:pathLst>
            </a:custGeom>
            <a:solidFill>
              <a:srgbClr val="2C3C43"/>
            </a:solidFill>
          </p:spPr>
        </p:sp>
      </p:grpSp>
      <p:grpSp>
        <p:nvGrpSpPr>
          <p:cNvPr name="Group 12" id="12"/>
          <p:cNvGrpSpPr/>
          <p:nvPr/>
        </p:nvGrpSpPr>
        <p:grpSpPr>
          <a:xfrm rot="0">
            <a:off x="11534094" y="-14288"/>
            <a:ext cx="6768194" cy="10315575"/>
            <a:chOff x="0" y="0"/>
            <a:chExt cx="9024258" cy="13754100"/>
          </a:xfrm>
        </p:grpSpPr>
        <p:sp>
          <p:nvSpPr>
            <p:cNvPr name="Freeform 13" id="13"/>
            <p:cNvSpPr/>
            <p:nvPr/>
          </p:nvSpPr>
          <p:spPr>
            <a:xfrm flipH="false" flipV="false" rot="0">
              <a:off x="19050" y="19050"/>
              <a:ext cx="8986139" cy="13716000"/>
            </a:xfrm>
            <a:custGeom>
              <a:avLst/>
              <a:gdLst/>
              <a:ahLst/>
              <a:cxnLst/>
              <a:rect r="r" b="b" t="t" l="l"/>
              <a:pathLst>
                <a:path h="13716000" w="8986139">
                  <a:moveTo>
                    <a:pt x="0" y="0"/>
                  </a:moveTo>
                  <a:lnTo>
                    <a:pt x="8986139" y="0"/>
                  </a:lnTo>
                  <a:lnTo>
                    <a:pt x="8986139" y="13716000"/>
                  </a:lnTo>
                  <a:lnTo>
                    <a:pt x="0" y="13716000"/>
                  </a:lnTo>
                  <a:close/>
                </a:path>
              </a:pathLst>
            </a:custGeom>
            <a:solidFill>
              <a:srgbClr val="90C226"/>
            </a:solidFill>
          </p:spPr>
        </p:sp>
        <p:sp>
          <p:nvSpPr>
            <p:cNvPr name="Freeform 14" id="14"/>
            <p:cNvSpPr/>
            <p:nvPr/>
          </p:nvSpPr>
          <p:spPr>
            <a:xfrm flipH="false" flipV="false" rot="0">
              <a:off x="0" y="0"/>
              <a:ext cx="9024239" cy="13754100"/>
            </a:xfrm>
            <a:custGeom>
              <a:avLst/>
              <a:gdLst/>
              <a:ahLst/>
              <a:cxnLst/>
              <a:rect r="r" b="b" t="t" l="l"/>
              <a:pathLst>
                <a:path h="13754100" w="9024239">
                  <a:moveTo>
                    <a:pt x="19050" y="0"/>
                  </a:moveTo>
                  <a:lnTo>
                    <a:pt x="9005189" y="0"/>
                  </a:lnTo>
                  <a:cubicBezTo>
                    <a:pt x="9015730" y="0"/>
                    <a:pt x="9024239" y="8509"/>
                    <a:pt x="9024239" y="19050"/>
                  </a:cubicBezTo>
                  <a:lnTo>
                    <a:pt x="9024239" y="13735050"/>
                  </a:lnTo>
                  <a:cubicBezTo>
                    <a:pt x="9024239" y="13745590"/>
                    <a:pt x="9015730" y="13754100"/>
                    <a:pt x="9005189" y="13754100"/>
                  </a:cubicBezTo>
                  <a:lnTo>
                    <a:pt x="19050" y="13754100"/>
                  </a:lnTo>
                  <a:cubicBezTo>
                    <a:pt x="8509" y="13754100"/>
                    <a:pt x="0" y="13745590"/>
                    <a:pt x="0" y="13735050"/>
                  </a:cubicBezTo>
                  <a:lnTo>
                    <a:pt x="0" y="19050"/>
                  </a:lnTo>
                  <a:cubicBezTo>
                    <a:pt x="0" y="8509"/>
                    <a:pt x="8509" y="0"/>
                    <a:pt x="19050" y="0"/>
                  </a:cubicBezTo>
                  <a:moveTo>
                    <a:pt x="19050" y="38100"/>
                  </a:moveTo>
                  <a:lnTo>
                    <a:pt x="19050" y="19050"/>
                  </a:lnTo>
                  <a:lnTo>
                    <a:pt x="38100" y="19050"/>
                  </a:lnTo>
                  <a:lnTo>
                    <a:pt x="38100" y="13735050"/>
                  </a:lnTo>
                  <a:lnTo>
                    <a:pt x="19050" y="13735050"/>
                  </a:lnTo>
                  <a:lnTo>
                    <a:pt x="19050" y="13716000"/>
                  </a:lnTo>
                  <a:lnTo>
                    <a:pt x="9005189" y="13716000"/>
                  </a:lnTo>
                  <a:lnTo>
                    <a:pt x="9005189" y="13735050"/>
                  </a:lnTo>
                  <a:lnTo>
                    <a:pt x="8986139" y="13735050"/>
                  </a:lnTo>
                  <a:lnTo>
                    <a:pt x="8986139" y="19050"/>
                  </a:lnTo>
                  <a:lnTo>
                    <a:pt x="9005189" y="19050"/>
                  </a:lnTo>
                  <a:lnTo>
                    <a:pt x="9005189" y="38100"/>
                  </a:lnTo>
                  <a:lnTo>
                    <a:pt x="19050" y="38100"/>
                  </a:lnTo>
                  <a:close/>
                </a:path>
              </a:pathLst>
            </a:custGeom>
            <a:solidFill>
              <a:srgbClr val="3A500A"/>
            </a:solidFill>
          </p:spPr>
        </p:sp>
      </p:grpSp>
      <p:grpSp>
        <p:nvGrpSpPr>
          <p:cNvPr name="Group 15" id="15"/>
          <p:cNvGrpSpPr/>
          <p:nvPr/>
        </p:nvGrpSpPr>
        <p:grpSpPr>
          <a:xfrm rot="0">
            <a:off x="12325176" y="2904130"/>
            <a:ext cx="5186030" cy="4478740"/>
            <a:chOff x="0" y="0"/>
            <a:chExt cx="6914706" cy="5971654"/>
          </a:xfrm>
        </p:grpSpPr>
        <p:grpSp>
          <p:nvGrpSpPr>
            <p:cNvPr name="Group 16" id="16"/>
            <p:cNvGrpSpPr/>
            <p:nvPr/>
          </p:nvGrpSpPr>
          <p:grpSpPr>
            <a:xfrm rot="0">
              <a:off x="0" y="58906"/>
              <a:ext cx="484168" cy="484168"/>
              <a:chOff x="0" y="0"/>
              <a:chExt cx="403860" cy="403860"/>
            </a:xfrm>
          </p:grpSpPr>
          <p:sp>
            <p:nvSpPr>
              <p:cNvPr name="Freeform 17" id="1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18" id="1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19" id="19"/>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20" id="20"/>
            <p:cNvGrpSpPr/>
            <p:nvPr/>
          </p:nvGrpSpPr>
          <p:grpSpPr>
            <a:xfrm rot="0">
              <a:off x="0" y="826100"/>
              <a:ext cx="484168" cy="484168"/>
              <a:chOff x="0" y="0"/>
              <a:chExt cx="403860" cy="403860"/>
            </a:xfrm>
          </p:grpSpPr>
          <p:sp>
            <p:nvSpPr>
              <p:cNvPr name="Freeform 21" id="2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2" id="2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3" id="23"/>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24" id="24"/>
            <p:cNvGrpSpPr/>
            <p:nvPr/>
          </p:nvGrpSpPr>
          <p:grpSpPr>
            <a:xfrm rot="0">
              <a:off x="0" y="1593180"/>
              <a:ext cx="484168" cy="484168"/>
              <a:chOff x="0" y="0"/>
              <a:chExt cx="403860" cy="403860"/>
            </a:xfrm>
          </p:grpSpPr>
          <p:sp>
            <p:nvSpPr>
              <p:cNvPr name="Freeform 25" id="2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26" id="2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27" id="27"/>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28" id="28"/>
            <p:cNvGrpSpPr/>
            <p:nvPr/>
          </p:nvGrpSpPr>
          <p:grpSpPr>
            <a:xfrm rot="0">
              <a:off x="0" y="2360260"/>
              <a:ext cx="484168" cy="484168"/>
              <a:chOff x="0" y="0"/>
              <a:chExt cx="403860" cy="403860"/>
            </a:xfrm>
          </p:grpSpPr>
          <p:sp>
            <p:nvSpPr>
              <p:cNvPr name="Freeform 29" id="29"/>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0" id="30"/>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1" id="31"/>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32" id="32"/>
            <p:cNvGrpSpPr/>
            <p:nvPr/>
          </p:nvGrpSpPr>
          <p:grpSpPr>
            <a:xfrm rot="0">
              <a:off x="0" y="3127340"/>
              <a:ext cx="484168" cy="484168"/>
              <a:chOff x="0" y="0"/>
              <a:chExt cx="403860" cy="403860"/>
            </a:xfrm>
          </p:grpSpPr>
          <p:sp>
            <p:nvSpPr>
              <p:cNvPr name="Freeform 33" id="33"/>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34" id="34"/>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5" id="35"/>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36" id="36"/>
            <p:cNvGrpSpPr/>
            <p:nvPr/>
          </p:nvGrpSpPr>
          <p:grpSpPr>
            <a:xfrm rot="0">
              <a:off x="0" y="3894420"/>
              <a:ext cx="484168" cy="484168"/>
              <a:chOff x="0" y="0"/>
              <a:chExt cx="403860" cy="403860"/>
            </a:xfrm>
          </p:grpSpPr>
          <p:sp>
            <p:nvSpPr>
              <p:cNvPr name="Freeform 37" id="37"/>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8" id="38"/>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9" id="39"/>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40" id="40"/>
            <p:cNvGrpSpPr/>
            <p:nvPr/>
          </p:nvGrpSpPr>
          <p:grpSpPr>
            <a:xfrm rot="0">
              <a:off x="0" y="4661500"/>
              <a:ext cx="484168" cy="484168"/>
              <a:chOff x="0" y="0"/>
              <a:chExt cx="403860" cy="403860"/>
            </a:xfrm>
          </p:grpSpPr>
          <p:sp>
            <p:nvSpPr>
              <p:cNvPr name="Freeform 41" id="41"/>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2" id="42"/>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3" id="43"/>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44" id="44"/>
            <p:cNvGrpSpPr/>
            <p:nvPr/>
          </p:nvGrpSpPr>
          <p:grpSpPr>
            <a:xfrm rot="0">
              <a:off x="0" y="5428580"/>
              <a:ext cx="484168" cy="484168"/>
              <a:chOff x="0" y="0"/>
              <a:chExt cx="403860" cy="403860"/>
            </a:xfrm>
          </p:grpSpPr>
          <p:sp>
            <p:nvSpPr>
              <p:cNvPr name="Freeform 45" id="45"/>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6" id="46"/>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7" id="47"/>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48" id="48"/>
          <p:cNvSpPr/>
          <p:nvPr/>
        </p:nvSpPr>
        <p:spPr>
          <a:xfrm flipH="false" flipV="false" rot="0">
            <a:off x="1596215" y="3968097"/>
            <a:ext cx="8950912" cy="4475456"/>
          </a:xfrm>
          <a:custGeom>
            <a:avLst/>
            <a:gdLst/>
            <a:ahLst/>
            <a:cxnLst/>
            <a:rect r="r" b="b" t="t" l="l"/>
            <a:pathLst>
              <a:path h="4475456" w="8950912">
                <a:moveTo>
                  <a:pt x="0" y="0"/>
                </a:moveTo>
                <a:lnTo>
                  <a:pt x="8950912" y="0"/>
                </a:lnTo>
                <a:lnTo>
                  <a:pt x="8950912" y="4475456"/>
                </a:lnTo>
                <a:lnTo>
                  <a:pt x="0" y="4475456"/>
                </a:lnTo>
                <a:lnTo>
                  <a:pt x="0" y="0"/>
                </a:lnTo>
                <a:close/>
              </a:path>
            </a:pathLst>
          </a:custGeom>
          <a:blipFill>
            <a:blip r:embed="rId3"/>
            <a:stretch>
              <a:fillRect l="0" t="0" r="0" b="0"/>
            </a:stretch>
          </a:blipFill>
        </p:spPr>
      </p:sp>
      <p:sp>
        <p:nvSpPr>
          <p:cNvPr name="TextBox 49" id="49"/>
          <p:cNvSpPr txBox="true"/>
          <p:nvPr/>
        </p:nvSpPr>
        <p:spPr>
          <a:xfrm rot="0">
            <a:off x="1477137" y="1720610"/>
            <a:ext cx="9901021" cy="923925"/>
          </a:xfrm>
          <a:prstGeom prst="rect">
            <a:avLst/>
          </a:prstGeom>
        </p:spPr>
        <p:txBody>
          <a:bodyPr anchor="t" rtlCol="false" tIns="0" lIns="0" bIns="0" rIns="0">
            <a:spAutoFit/>
          </a:bodyPr>
          <a:lstStyle/>
          <a:p>
            <a:pPr algn="l">
              <a:lnSpc>
                <a:spcPts val="7200"/>
              </a:lnSpc>
            </a:pPr>
            <a:r>
              <a:rPr lang="en-US" sz="6000" b="true">
                <a:solidFill>
                  <a:srgbClr val="FFFFFF"/>
                </a:solidFill>
                <a:latin typeface="Trebuchet MS Bold"/>
                <a:ea typeface="Trebuchet MS Bold"/>
                <a:cs typeface="Trebuchet MS Bold"/>
                <a:sym typeface="Trebuchet MS Bold"/>
              </a:rPr>
              <a:t>DESARROLLO</a:t>
            </a:r>
          </a:p>
        </p:txBody>
      </p:sp>
      <p:sp>
        <p:nvSpPr>
          <p:cNvPr name="TextBox 50" id="50"/>
          <p:cNvSpPr txBox="true"/>
          <p:nvPr/>
        </p:nvSpPr>
        <p:spPr>
          <a:xfrm rot="0">
            <a:off x="1477137" y="3297917"/>
            <a:ext cx="9598540" cy="365380"/>
          </a:xfrm>
          <a:prstGeom prst="rect">
            <a:avLst/>
          </a:prstGeom>
        </p:spPr>
        <p:txBody>
          <a:bodyPr anchor="t" rtlCol="false" tIns="0" lIns="0" bIns="0" rIns="0">
            <a:spAutoFit/>
          </a:bodyPr>
          <a:lstStyle/>
          <a:p>
            <a:pPr algn="just">
              <a:lnSpc>
                <a:spcPts val="2852"/>
              </a:lnSpc>
            </a:pPr>
            <a:r>
              <a:rPr lang="en-US" sz="2377">
                <a:solidFill>
                  <a:srgbClr val="FFFFFF"/>
                </a:solidFill>
                <a:latin typeface="Trebuchet MS"/>
                <a:ea typeface="Trebuchet MS"/>
                <a:cs typeface="Trebuchet MS"/>
                <a:sym typeface="Trebuchet MS"/>
              </a:rPr>
              <a:t>Se crea un proyecto ASP.NET Core Web API</a:t>
            </a:r>
          </a:p>
        </p:txBody>
      </p:sp>
      <p:sp>
        <p:nvSpPr>
          <p:cNvPr name="TextBox 51" id="51"/>
          <p:cNvSpPr txBox="true"/>
          <p:nvPr/>
        </p:nvSpPr>
        <p:spPr>
          <a:xfrm rot="0">
            <a:off x="1498207" y="2631963"/>
            <a:ext cx="9598540" cy="371475"/>
          </a:xfrm>
          <a:prstGeom prst="rect">
            <a:avLst/>
          </a:prstGeom>
        </p:spPr>
        <p:txBody>
          <a:bodyPr anchor="t" rtlCol="false" tIns="0" lIns="0" bIns="0" rIns="0">
            <a:spAutoFit/>
          </a:bodyPr>
          <a:lstStyle/>
          <a:p>
            <a:pPr algn="just">
              <a:lnSpc>
                <a:spcPts val="2852"/>
              </a:lnSpc>
            </a:pPr>
            <a:r>
              <a:rPr lang="en-US" sz="2377" b="true">
                <a:solidFill>
                  <a:srgbClr val="FFFFFF"/>
                </a:solidFill>
                <a:latin typeface="Trebuchet MS Bold"/>
                <a:ea typeface="Trebuchet MS Bold"/>
                <a:cs typeface="Trebuchet MS Bold"/>
                <a:sym typeface="Trebuchet MS Bold"/>
              </a:rPr>
              <a:t>Creación del Servidor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20" id="20"/>
          <p:cNvGrpSpPr/>
          <p:nvPr/>
        </p:nvGrpSpPr>
        <p:grpSpPr>
          <a:xfrm rot="0">
            <a:off x="0" y="0"/>
            <a:ext cx="6024282" cy="1584813"/>
            <a:chOff x="0" y="0"/>
            <a:chExt cx="8032376" cy="2113084"/>
          </a:xfrm>
        </p:grpSpPr>
        <p:sp>
          <p:nvSpPr>
            <p:cNvPr name="Freeform 21" id="21"/>
            <p:cNvSpPr/>
            <p:nvPr/>
          </p:nvSpPr>
          <p:spPr>
            <a:xfrm flipH="false" flipV="false" rot="0">
              <a:off x="0" y="0"/>
              <a:ext cx="8032369" cy="2113026"/>
            </a:xfrm>
            <a:custGeom>
              <a:avLst/>
              <a:gdLst/>
              <a:ahLst/>
              <a:cxnLst/>
              <a:rect r="r" b="b" t="t" l="l"/>
              <a:pathLst>
                <a:path h="2113026" w="8032369">
                  <a:moveTo>
                    <a:pt x="0" y="0"/>
                  </a:moveTo>
                  <a:lnTo>
                    <a:pt x="8032369" y="0"/>
                  </a:lnTo>
                  <a:lnTo>
                    <a:pt x="8032369" y="2113026"/>
                  </a:lnTo>
                  <a:lnTo>
                    <a:pt x="0" y="2113026"/>
                  </a:lnTo>
                  <a:close/>
                </a:path>
              </a:pathLst>
            </a:custGeom>
            <a:solidFill>
              <a:srgbClr val="90C226"/>
            </a:solidFill>
          </p:spPr>
        </p:sp>
      </p:grpSp>
      <p:grpSp>
        <p:nvGrpSpPr>
          <p:cNvPr name="Group 22" id="22"/>
          <p:cNvGrpSpPr/>
          <p:nvPr/>
        </p:nvGrpSpPr>
        <p:grpSpPr>
          <a:xfrm rot="0">
            <a:off x="2288" y="1547250"/>
            <a:ext cx="18283426" cy="96012"/>
            <a:chOff x="0" y="0"/>
            <a:chExt cx="24377902" cy="128016"/>
          </a:xfrm>
        </p:grpSpPr>
        <p:sp>
          <p:nvSpPr>
            <p:cNvPr name="Freeform 23" id="23"/>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24" id="24"/>
          <p:cNvGrpSpPr/>
          <p:nvPr/>
        </p:nvGrpSpPr>
        <p:grpSpPr>
          <a:xfrm rot="0">
            <a:off x="5982777" y="1643262"/>
            <a:ext cx="12305223" cy="7525339"/>
            <a:chOff x="0" y="0"/>
            <a:chExt cx="16406964" cy="10033786"/>
          </a:xfrm>
        </p:grpSpPr>
        <p:sp>
          <p:nvSpPr>
            <p:cNvPr name="Freeform 25" id="25"/>
            <p:cNvSpPr/>
            <p:nvPr/>
          </p:nvSpPr>
          <p:spPr>
            <a:xfrm flipH="false" flipV="false" rot="0">
              <a:off x="0" y="0"/>
              <a:ext cx="16407003" cy="10033762"/>
            </a:xfrm>
            <a:custGeom>
              <a:avLst/>
              <a:gdLst/>
              <a:ahLst/>
              <a:cxnLst/>
              <a:rect r="r" b="b" t="t" l="l"/>
              <a:pathLst>
                <a:path h="10033762" w="16407003">
                  <a:moveTo>
                    <a:pt x="0" y="0"/>
                  </a:moveTo>
                  <a:lnTo>
                    <a:pt x="16407003" y="0"/>
                  </a:lnTo>
                  <a:lnTo>
                    <a:pt x="16407003" y="10033762"/>
                  </a:lnTo>
                  <a:lnTo>
                    <a:pt x="0" y="10033762"/>
                  </a:lnTo>
                  <a:close/>
                </a:path>
              </a:pathLst>
            </a:custGeom>
            <a:solidFill>
              <a:srgbClr val="FFFFFF">
                <a:alpha val="74902"/>
              </a:srgbClr>
            </a:solidFill>
          </p:spPr>
        </p:sp>
      </p:grpSp>
      <p:grpSp>
        <p:nvGrpSpPr>
          <p:cNvPr name="Group 26" id="26"/>
          <p:cNvGrpSpPr/>
          <p:nvPr/>
        </p:nvGrpSpPr>
        <p:grpSpPr>
          <a:xfrm rot="0">
            <a:off x="6062869" y="9216608"/>
            <a:ext cx="12225130" cy="1070392"/>
            <a:chOff x="0" y="0"/>
            <a:chExt cx="16300174" cy="1427190"/>
          </a:xfrm>
        </p:grpSpPr>
        <p:sp>
          <p:nvSpPr>
            <p:cNvPr name="Freeform 27" id="27"/>
            <p:cNvSpPr/>
            <p:nvPr/>
          </p:nvSpPr>
          <p:spPr>
            <a:xfrm flipH="false" flipV="false" rot="0">
              <a:off x="0" y="0"/>
              <a:ext cx="16300196" cy="1427226"/>
            </a:xfrm>
            <a:custGeom>
              <a:avLst/>
              <a:gdLst/>
              <a:ahLst/>
              <a:cxnLst/>
              <a:rect r="r" b="b" t="t" l="l"/>
              <a:pathLst>
                <a:path h="1427226" w="16300196">
                  <a:moveTo>
                    <a:pt x="0" y="0"/>
                  </a:moveTo>
                  <a:lnTo>
                    <a:pt x="16300196" y="0"/>
                  </a:lnTo>
                  <a:lnTo>
                    <a:pt x="16300196" y="1427226"/>
                  </a:lnTo>
                  <a:lnTo>
                    <a:pt x="0" y="1427226"/>
                  </a:lnTo>
                  <a:close/>
                </a:path>
              </a:pathLst>
            </a:custGeom>
            <a:solidFill>
              <a:srgbClr val="90C226"/>
            </a:solidFill>
          </p:spPr>
        </p:sp>
      </p:grpSp>
      <p:grpSp>
        <p:nvGrpSpPr>
          <p:cNvPr name="Group 28" id="28"/>
          <p:cNvGrpSpPr/>
          <p:nvPr/>
        </p:nvGrpSpPr>
        <p:grpSpPr>
          <a:xfrm rot="0">
            <a:off x="0" y="9251422"/>
            <a:ext cx="5973627" cy="1035578"/>
            <a:chOff x="0" y="0"/>
            <a:chExt cx="7964836" cy="1380770"/>
          </a:xfrm>
        </p:grpSpPr>
        <p:sp>
          <p:nvSpPr>
            <p:cNvPr name="Freeform 29" id="29"/>
            <p:cNvSpPr/>
            <p:nvPr/>
          </p:nvSpPr>
          <p:spPr>
            <a:xfrm flipH="false" flipV="false" rot="0">
              <a:off x="0" y="0"/>
              <a:ext cx="7964805" cy="1380744"/>
            </a:xfrm>
            <a:custGeom>
              <a:avLst/>
              <a:gdLst/>
              <a:ahLst/>
              <a:cxnLst/>
              <a:rect r="r" b="b" t="t" l="l"/>
              <a:pathLst>
                <a:path h="1380744" w="7964805">
                  <a:moveTo>
                    <a:pt x="0" y="0"/>
                  </a:moveTo>
                  <a:lnTo>
                    <a:pt x="7964805" y="0"/>
                  </a:lnTo>
                  <a:lnTo>
                    <a:pt x="7964805" y="1380744"/>
                  </a:lnTo>
                  <a:lnTo>
                    <a:pt x="0" y="1380744"/>
                  </a:lnTo>
                  <a:close/>
                </a:path>
              </a:pathLst>
            </a:custGeom>
            <a:solidFill>
              <a:srgbClr val="FFFFFF">
                <a:alpha val="74902"/>
              </a:srgbClr>
            </a:solidFill>
          </p:spPr>
        </p:sp>
      </p:grpSp>
      <p:grpSp>
        <p:nvGrpSpPr>
          <p:cNvPr name="Group 30" id="30"/>
          <p:cNvGrpSpPr/>
          <p:nvPr/>
        </p:nvGrpSpPr>
        <p:grpSpPr>
          <a:xfrm rot="0">
            <a:off x="2288" y="9168602"/>
            <a:ext cx="18283426" cy="96012"/>
            <a:chOff x="0" y="0"/>
            <a:chExt cx="24377902" cy="128016"/>
          </a:xfrm>
        </p:grpSpPr>
        <p:sp>
          <p:nvSpPr>
            <p:cNvPr name="Freeform 31" id="31"/>
            <p:cNvSpPr/>
            <p:nvPr/>
          </p:nvSpPr>
          <p:spPr>
            <a:xfrm flipH="false" flipV="false" rot="0">
              <a:off x="0" y="0"/>
              <a:ext cx="24377904" cy="128016"/>
            </a:xfrm>
            <a:custGeom>
              <a:avLst/>
              <a:gdLst/>
              <a:ahLst/>
              <a:cxnLst/>
              <a:rect r="r" b="b" t="t" l="l"/>
              <a:pathLst>
                <a:path h="128016" w="24377904">
                  <a:moveTo>
                    <a:pt x="0" y="0"/>
                  </a:moveTo>
                  <a:lnTo>
                    <a:pt x="24377904" y="0"/>
                  </a:lnTo>
                  <a:lnTo>
                    <a:pt x="24377904" y="128016"/>
                  </a:lnTo>
                  <a:lnTo>
                    <a:pt x="0" y="128016"/>
                  </a:lnTo>
                  <a:close/>
                </a:path>
              </a:pathLst>
            </a:custGeom>
            <a:solidFill>
              <a:srgbClr val="2C3C43"/>
            </a:solidFill>
          </p:spPr>
        </p:sp>
      </p:grpSp>
      <p:grpSp>
        <p:nvGrpSpPr>
          <p:cNvPr name="Group 32" id="32"/>
          <p:cNvGrpSpPr/>
          <p:nvPr/>
        </p:nvGrpSpPr>
        <p:grpSpPr>
          <a:xfrm rot="0">
            <a:off x="5966857" y="241301"/>
            <a:ext cx="96012" cy="10287000"/>
            <a:chOff x="0" y="0"/>
            <a:chExt cx="128016" cy="13716000"/>
          </a:xfrm>
        </p:grpSpPr>
        <p:sp>
          <p:nvSpPr>
            <p:cNvPr name="Freeform 33" id="3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2C3C43"/>
            </a:solidFill>
          </p:spPr>
        </p:sp>
      </p:grpSp>
      <p:grpSp>
        <p:nvGrpSpPr>
          <p:cNvPr name="Group 34" id="34"/>
          <p:cNvGrpSpPr/>
          <p:nvPr/>
        </p:nvGrpSpPr>
        <p:grpSpPr>
          <a:xfrm rot="0">
            <a:off x="419126" y="3145430"/>
            <a:ext cx="5186030" cy="4478740"/>
            <a:chOff x="0" y="0"/>
            <a:chExt cx="6914706" cy="5971654"/>
          </a:xfrm>
        </p:grpSpPr>
        <p:grpSp>
          <p:nvGrpSpPr>
            <p:cNvPr name="Group 35" id="35"/>
            <p:cNvGrpSpPr/>
            <p:nvPr/>
          </p:nvGrpSpPr>
          <p:grpSpPr>
            <a:xfrm rot="0">
              <a:off x="0" y="58906"/>
              <a:ext cx="484168" cy="484168"/>
              <a:chOff x="0" y="0"/>
              <a:chExt cx="403860" cy="403860"/>
            </a:xfrm>
          </p:grpSpPr>
          <p:sp>
            <p:nvSpPr>
              <p:cNvPr name="Freeform 36" id="3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37" id="3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38" id="38"/>
            <p:cNvSpPr txBox="true"/>
            <p:nvPr/>
          </p:nvSpPr>
          <p:spPr>
            <a:xfrm rot="0">
              <a:off x="657143" y="-76200"/>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strike="noStrike" u="none">
                  <a:solidFill>
                    <a:srgbClr val="404040"/>
                  </a:solidFill>
                  <a:latin typeface="Trebuchet MS"/>
                  <a:ea typeface="Trebuchet MS"/>
                  <a:cs typeface="Trebuchet MS"/>
                  <a:sym typeface="Trebuchet MS"/>
                </a:rPr>
                <a:t>INTRODUCIÓN</a:t>
              </a:r>
            </a:p>
          </p:txBody>
        </p:sp>
        <p:grpSp>
          <p:nvGrpSpPr>
            <p:cNvPr name="Group 39" id="39"/>
            <p:cNvGrpSpPr/>
            <p:nvPr/>
          </p:nvGrpSpPr>
          <p:grpSpPr>
            <a:xfrm rot="0">
              <a:off x="0" y="826100"/>
              <a:ext cx="484168" cy="484168"/>
              <a:chOff x="0" y="0"/>
              <a:chExt cx="403860" cy="403860"/>
            </a:xfrm>
          </p:grpSpPr>
          <p:sp>
            <p:nvSpPr>
              <p:cNvPr name="Freeform 40" id="4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1" id="4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2" id="42"/>
            <p:cNvSpPr txBox="true"/>
            <p:nvPr/>
          </p:nvSpPr>
          <p:spPr>
            <a:xfrm rot="0">
              <a:off x="657143" y="69099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OBJETIVOS</a:t>
              </a:r>
            </a:p>
          </p:txBody>
        </p:sp>
        <p:grpSp>
          <p:nvGrpSpPr>
            <p:cNvPr name="Group 43" id="43"/>
            <p:cNvGrpSpPr/>
            <p:nvPr/>
          </p:nvGrpSpPr>
          <p:grpSpPr>
            <a:xfrm rot="0">
              <a:off x="0" y="1593180"/>
              <a:ext cx="484168" cy="484168"/>
              <a:chOff x="0" y="0"/>
              <a:chExt cx="403860" cy="403860"/>
            </a:xfrm>
          </p:grpSpPr>
          <p:sp>
            <p:nvSpPr>
              <p:cNvPr name="Freeform 44" id="4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5" id="4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46" id="46"/>
            <p:cNvSpPr txBox="true"/>
            <p:nvPr/>
          </p:nvSpPr>
          <p:spPr>
            <a:xfrm rot="0">
              <a:off x="657143" y="1458074"/>
              <a:ext cx="3854839"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MARCO TEÓRICO</a:t>
              </a:r>
            </a:p>
          </p:txBody>
        </p:sp>
        <p:grpSp>
          <p:nvGrpSpPr>
            <p:cNvPr name="Group 47" id="47"/>
            <p:cNvGrpSpPr/>
            <p:nvPr/>
          </p:nvGrpSpPr>
          <p:grpSpPr>
            <a:xfrm rot="0">
              <a:off x="0" y="2360260"/>
              <a:ext cx="484168" cy="484168"/>
              <a:chOff x="0" y="0"/>
              <a:chExt cx="403860" cy="403860"/>
            </a:xfrm>
          </p:grpSpPr>
          <p:sp>
            <p:nvSpPr>
              <p:cNvPr name="Freeform 48" id="48"/>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49" id="49"/>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0" id="50"/>
            <p:cNvSpPr txBox="true"/>
            <p:nvPr/>
          </p:nvSpPr>
          <p:spPr>
            <a:xfrm rot="0">
              <a:off x="657143" y="2225154"/>
              <a:ext cx="6257563"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DESCRIPCIÓN DEL TRABAJO</a:t>
              </a:r>
            </a:p>
          </p:txBody>
        </p:sp>
        <p:grpSp>
          <p:nvGrpSpPr>
            <p:cNvPr name="Group 51" id="51"/>
            <p:cNvGrpSpPr/>
            <p:nvPr/>
          </p:nvGrpSpPr>
          <p:grpSpPr>
            <a:xfrm rot="0">
              <a:off x="0" y="3127340"/>
              <a:ext cx="484168" cy="484168"/>
              <a:chOff x="0" y="0"/>
              <a:chExt cx="403860" cy="403860"/>
            </a:xfrm>
          </p:grpSpPr>
          <p:sp>
            <p:nvSpPr>
              <p:cNvPr name="Freeform 52" id="52"/>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2C3C43"/>
              </a:solidFill>
            </p:spPr>
          </p:sp>
          <p:sp>
            <p:nvSpPr>
              <p:cNvPr name="Freeform 53" id="53"/>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4" id="54"/>
            <p:cNvSpPr txBox="true"/>
            <p:nvPr/>
          </p:nvSpPr>
          <p:spPr>
            <a:xfrm rot="0">
              <a:off x="657143" y="299223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DESARROLLO</a:t>
              </a:r>
            </a:p>
          </p:txBody>
        </p:sp>
        <p:grpSp>
          <p:nvGrpSpPr>
            <p:cNvPr name="Group 55" id="55"/>
            <p:cNvGrpSpPr/>
            <p:nvPr/>
          </p:nvGrpSpPr>
          <p:grpSpPr>
            <a:xfrm rot="0">
              <a:off x="0" y="3894420"/>
              <a:ext cx="484168" cy="484168"/>
              <a:chOff x="0" y="0"/>
              <a:chExt cx="403860" cy="403860"/>
            </a:xfrm>
          </p:grpSpPr>
          <p:sp>
            <p:nvSpPr>
              <p:cNvPr name="Freeform 56" id="56"/>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57" id="57"/>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58" id="58"/>
            <p:cNvSpPr txBox="true"/>
            <p:nvPr/>
          </p:nvSpPr>
          <p:spPr>
            <a:xfrm rot="0">
              <a:off x="657143" y="3700408"/>
              <a:ext cx="36337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CONCLUSIONES</a:t>
              </a:r>
            </a:p>
          </p:txBody>
        </p:sp>
        <p:grpSp>
          <p:nvGrpSpPr>
            <p:cNvPr name="Group 59" id="59"/>
            <p:cNvGrpSpPr/>
            <p:nvPr/>
          </p:nvGrpSpPr>
          <p:grpSpPr>
            <a:xfrm rot="0">
              <a:off x="0" y="4661500"/>
              <a:ext cx="484168" cy="484168"/>
              <a:chOff x="0" y="0"/>
              <a:chExt cx="403860" cy="403860"/>
            </a:xfrm>
          </p:grpSpPr>
          <p:sp>
            <p:nvSpPr>
              <p:cNvPr name="Freeform 60" id="60"/>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1" id="61"/>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2" id="62"/>
            <p:cNvSpPr txBox="true"/>
            <p:nvPr/>
          </p:nvSpPr>
          <p:spPr>
            <a:xfrm rot="0">
              <a:off x="657143" y="4526394"/>
              <a:ext cx="4583141"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RECOMENDACIONES</a:t>
              </a:r>
            </a:p>
          </p:txBody>
        </p:sp>
        <p:grpSp>
          <p:nvGrpSpPr>
            <p:cNvPr name="Group 63" id="63"/>
            <p:cNvGrpSpPr/>
            <p:nvPr/>
          </p:nvGrpSpPr>
          <p:grpSpPr>
            <a:xfrm rot="0">
              <a:off x="0" y="5428580"/>
              <a:ext cx="484168" cy="484168"/>
              <a:chOff x="0" y="0"/>
              <a:chExt cx="403860" cy="403860"/>
            </a:xfrm>
          </p:grpSpPr>
          <p:sp>
            <p:nvSpPr>
              <p:cNvPr name="Freeform 64" id="64"/>
              <p:cNvSpPr/>
              <p:nvPr/>
            </p:nvSpPr>
            <p:spPr>
              <a:xfrm flipH="false" flipV="false" rot="0">
                <a:off x="19050" y="19050"/>
                <a:ext cx="365760" cy="365760"/>
              </a:xfrm>
              <a:custGeom>
                <a:avLst/>
                <a:gdLst/>
                <a:ahLst/>
                <a:cxnLst/>
                <a:rect r="r" b="b" t="t" l="l"/>
                <a:pathLst>
                  <a:path h="365760" w="365760">
                    <a:moveTo>
                      <a:pt x="0" y="0"/>
                    </a:moveTo>
                    <a:lnTo>
                      <a:pt x="365760" y="0"/>
                    </a:lnTo>
                    <a:lnTo>
                      <a:pt x="365760" y="365760"/>
                    </a:lnTo>
                    <a:lnTo>
                      <a:pt x="0" y="365760"/>
                    </a:lnTo>
                    <a:close/>
                  </a:path>
                </a:pathLst>
              </a:custGeom>
              <a:solidFill>
                <a:srgbClr val="3F7819"/>
              </a:solidFill>
            </p:spPr>
          </p:sp>
          <p:sp>
            <p:nvSpPr>
              <p:cNvPr name="Freeform 65" id="65"/>
              <p:cNvSpPr/>
              <p:nvPr/>
            </p:nvSpPr>
            <p:spPr>
              <a:xfrm flipH="false" flipV="false" rot="0">
                <a:off x="0" y="0"/>
                <a:ext cx="403860" cy="403860"/>
              </a:xfrm>
              <a:custGeom>
                <a:avLst/>
                <a:gdLst/>
                <a:ahLst/>
                <a:cxnLst/>
                <a:rect r="r" b="b" t="t" l="l"/>
                <a:pathLst>
                  <a:path h="403860" w="403860">
                    <a:moveTo>
                      <a:pt x="19050" y="0"/>
                    </a:moveTo>
                    <a:lnTo>
                      <a:pt x="384810" y="0"/>
                    </a:lnTo>
                    <a:cubicBezTo>
                      <a:pt x="395351" y="0"/>
                      <a:pt x="403860" y="8509"/>
                      <a:pt x="403860" y="19050"/>
                    </a:cubicBezTo>
                    <a:lnTo>
                      <a:pt x="403860" y="384810"/>
                    </a:lnTo>
                    <a:cubicBezTo>
                      <a:pt x="403860" y="395351"/>
                      <a:pt x="395351" y="403860"/>
                      <a:pt x="384810" y="403860"/>
                    </a:cubicBezTo>
                    <a:lnTo>
                      <a:pt x="19050" y="403860"/>
                    </a:lnTo>
                    <a:cubicBezTo>
                      <a:pt x="8509" y="403860"/>
                      <a:pt x="0" y="395351"/>
                      <a:pt x="0" y="384810"/>
                    </a:cubicBezTo>
                    <a:lnTo>
                      <a:pt x="0" y="19050"/>
                    </a:lnTo>
                    <a:cubicBezTo>
                      <a:pt x="0" y="8509"/>
                      <a:pt x="8509" y="0"/>
                      <a:pt x="19050" y="0"/>
                    </a:cubicBezTo>
                    <a:moveTo>
                      <a:pt x="19050" y="38100"/>
                    </a:moveTo>
                    <a:lnTo>
                      <a:pt x="19050" y="19050"/>
                    </a:lnTo>
                    <a:lnTo>
                      <a:pt x="38100" y="19050"/>
                    </a:lnTo>
                    <a:lnTo>
                      <a:pt x="38100" y="384810"/>
                    </a:lnTo>
                    <a:lnTo>
                      <a:pt x="19050" y="384810"/>
                    </a:lnTo>
                    <a:lnTo>
                      <a:pt x="19050" y="365760"/>
                    </a:lnTo>
                    <a:lnTo>
                      <a:pt x="384810" y="365760"/>
                    </a:lnTo>
                    <a:lnTo>
                      <a:pt x="384810" y="384810"/>
                    </a:lnTo>
                    <a:lnTo>
                      <a:pt x="365760" y="384810"/>
                    </a:lnTo>
                    <a:lnTo>
                      <a:pt x="365760" y="19050"/>
                    </a:lnTo>
                    <a:lnTo>
                      <a:pt x="384810" y="19050"/>
                    </a:lnTo>
                    <a:lnTo>
                      <a:pt x="384810" y="38100"/>
                    </a:lnTo>
                    <a:lnTo>
                      <a:pt x="19050" y="38100"/>
                    </a:lnTo>
                    <a:close/>
                  </a:path>
                </a:pathLst>
              </a:custGeom>
              <a:solidFill>
                <a:srgbClr val="3A500A"/>
              </a:solidFill>
            </p:spPr>
          </p:sp>
        </p:grpSp>
        <p:sp>
          <p:nvSpPr>
            <p:cNvPr name="TextBox 66" id="66"/>
            <p:cNvSpPr txBox="true"/>
            <p:nvPr/>
          </p:nvSpPr>
          <p:spPr>
            <a:xfrm rot="0">
              <a:off x="657143" y="5293474"/>
              <a:ext cx="3151188" cy="678180"/>
            </a:xfrm>
            <a:prstGeom prst="rect">
              <a:avLst/>
            </a:prstGeom>
          </p:spPr>
          <p:txBody>
            <a:bodyPr anchor="t" rtlCol="false" tIns="0" lIns="0" bIns="0" rIns="0">
              <a:spAutoFit/>
            </a:bodyPr>
            <a:lstStyle/>
            <a:p>
              <a:pPr algn="l" marL="0" indent="0" lvl="0">
                <a:lnSpc>
                  <a:spcPts val="4320"/>
                </a:lnSpc>
                <a:spcBef>
                  <a:spcPct val="0"/>
                </a:spcBef>
              </a:pPr>
              <a:r>
                <a:rPr lang="en-US" sz="3000">
                  <a:solidFill>
                    <a:srgbClr val="404040"/>
                  </a:solidFill>
                  <a:latin typeface="Trebuchet MS"/>
                  <a:ea typeface="Trebuchet MS"/>
                  <a:cs typeface="Trebuchet MS"/>
                  <a:sym typeface="Trebuchet MS"/>
                </a:rPr>
                <a:t>BIBLIOGRAFÍA</a:t>
              </a:r>
            </a:p>
          </p:txBody>
        </p:sp>
      </p:grpSp>
      <p:sp>
        <p:nvSpPr>
          <p:cNvPr name="Freeform 67" id="67"/>
          <p:cNvSpPr/>
          <p:nvPr/>
        </p:nvSpPr>
        <p:spPr>
          <a:xfrm flipH="false" flipV="false" rot="0">
            <a:off x="8861548" y="3964349"/>
            <a:ext cx="6547680" cy="4963994"/>
          </a:xfrm>
          <a:custGeom>
            <a:avLst/>
            <a:gdLst/>
            <a:ahLst/>
            <a:cxnLst/>
            <a:rect r="r" b="b" t="t" l="l"/>
            <a:pathLst>
              <a:path h="4963994" w="6547680">
                <a:moveTo>
                  <a:pt x="0" y="0"/>
                </a:moveTo>
                <a:lnTo>
                  <a:pt x="6547681" y="0"/>
                </a:lnTo>
                <a:lnTo>
                  <a:pt x="6547681" y="4963993"/>
                </a:lnTo>
                <a:lnTo>
                  <a:pt x="0" y="4963993"/>
                </a:lnTo>
                <a:lnTo>
                  <a:pt x="0" y="0"/>
                </a:lnTo>
                <a:close/>
              </a:path>
            </a:pathLst>
          </a:custGeom>
          <a:blipFill>
            <a:blip r:embed="rId3"/>
            <a:stretch>
              <a:fillRect l="0" t="0" r="0" b="0"/>
            </a:stretch>
          </a:blipFill>
        </p:spPr>
      </p:sp>
      <p:sp>
        <p:nvSpPr>
          <p:cNvPr name="TextBox 68" id="68"/>
          <p:cNvSpPr txBox="true"/>
          <p:nvPr/>
        </p:nvSpPr>
        <p:spPr>
          <a:xfrm rot="0">
            <a:off x="6851199" y="1925240"/>
            <a:ext cx="10380975" cy="733425"/>
          </a:xfrm>
          <a:prstGeom prst="rect">
            <a:avLst/>
          </a:prstGeom>
        </p:spPr>
        <p:txBody>
          <a:bodyPr anchor="t" rtlCol="false" tIns="0" lIns="0" bIns="0" rIns="0">
            <a:spAutoFit/>
          </a:bodyPr>
          <a:lstStyle/>
          <a:p>
            <a:pPr algn="l">
              <a:lnSpc>
                <a:spcPts val="5759"/>
              </a:lnSpc>
            </a:pPr>
            <a:r>
              <a:rPr lang="en-US" sz="4800" b="true">
                <a:solidFill>
                  <a:srgbClr val="90C226"/>
                </a:solidFill>
                <a:latin typeface="Trebuchet MS Bold"/>
                <a:ea typeface="Trebuchet MS Bold"/>
                <a:cs typeface="Trebuchet MS Bold"/>
                <a:sym typeface="Trebuchet MS Bold"/>
              </a:rPr>
              <a:t>DESARROLLO</a:t>
            </a:r>
          </a:p>
        </p:txBody>
      </p:sp>
      <p:sp>
        <p:nvSpPr>
          <p:cNvPr name="TextBox 69" id="69"/>
          <p:cNvSpPr txBox="true"/>
          <p:nvPr/>
        </p:nvSpPr>
        <p:spPr>
          <a:xfrm rot="0">
            <a:off x="6851199" y="2649140"/>
            <a:ext cx="10380975" cy="400050"/>
          </a:xfrm>
          <a:prstGeom prst="rect">
            <a:avLst/>
          </a:prstGeom>
        </p:spPr>
        <p:txBody>
          <a:bodyPr anchor="t" rtlCol="false" tIns="0" lIns="0" bIns="0" rIns="0">
            <a:spAutoFit/>
          </a:bodyPr>
          <a:lstStyle/>
          <a:p>
            <a:pPr algn="l">
              <a:lnSpc>
                <a:spcPts val="3120"/>
              </a:lnSpc>
            </a:pPr>
            <a:r>
              <a:rPr lang="en-US" sz="2600" b="true">
                <a:solidFill>
                  <a:srgbClr val="90C226"/>
                </a:solidFill>
                <a:latin typeface="Trebuchet MS Bold"/>
                <a:ea typeface="Trebuchet MS Bold"/>
                <a:cs typeface="Trebuchet MS Bold"/>
                <a:sym typeface="Trebuchet MS Bold"/>
              </a:rPr>
              <a:t>Creación del Servidor</a:t>
            </a:r>
          </a:p>
        </p:txBody>
      </p:sp>
      <p:sp>
        <p:nvSpPr>
          <p:cNvPr name="TextBox 70" id="70"/>
          <p:cNvSpPr txBox="true"/>
          <p:nvPr/>
        </p:nvSpPr>
        <p:spPr>
          <a:xfrm rot="0">
            <a:off x="6824073" y="3249215"/>
            <a:ext cx="10408101" cy="474875"/>
          </a:xfrm>
          <a:prstGeom prst="rect">
            <a:avLst/>
          </a:prstGeom>
        </p:spPr>
        <p:txBody>
          <a:bodyPr anchor="t" rtlCol="false" tIns="0" lIns="0" bIns="0" rIns="0">
            <a:spAutoFit/>
          </a:bodyPr>
          <a:lstStyle/>
          <a:p>
            <a:pPr algn="just">
              <a:lnSpc>
                <a:spcPts val="3804"/>
              </a:lnSpc>
            </a:pPr>
            <a:r>
              <a:rPr lang="en-US" sz="2536">
                <a:solidFill>
                  <a:srgbClr val="404040"/>
                </a:solidFill>
                <a:latin typeface="Trebuchet MS"/>
                <a:ea typeface="Trebuchet MS"/>
                <a:cs typeface="Trebuchet MS"/>
                <a:sym typeface="Trebuchet MS"/>
              </a:rPr>
              <a:t>Creación de la Arquitectura MVC.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DAGXcllIwZQ</dc:identifier>
  <dcterms:modified xsi:type="dcterms:W3CDTF">2011-08-01T06:04:30Z</dcterms:modified>
  <cp:revision>1</cp:revision>
  <dc:title>DOTNET_RESTFUL_CONVUNI_2648.pptx</dc:title>
</cp:coreProperties>
</file>